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xlsx" ContentType="application/vnd.openxmlformats-officedocument.spreadsheetml.sheet"/>
  <Default Extension="rels" ContentType="application/vnd.openxmlformats-package.relationships+xml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2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7" r:id="rId3"/>
    <p:sldId id="258" r:id="rId4"/>
    <p:sldId id="272" r:id="rId5"/>
    <p:sldId id="271" r:id="rId6"/>
    <p:sldId id="269" r:id="rId7"/>
    <p:sldId id="273" r:id="rId8"/>
    <p:sldId id="265" r:id="rId9"/>
    <p:sldId id="274" r:id="rId10"/>
    <p:sldId id="276" r:id="rId11"/>
    <p:sldId id="263" r:id="rId12"/>
    <p:sldId id="259" r:id="rId13"/>
    <p:sldId id="275" r:id="rId14"/>
    <p:sldId id="261" r:id="rId15"/>
    <p:sldId id="26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868686"/>
    <a:srgbClr val="FF8181"/>
    <a:srgbClr val="FEA4A4"/>
    <a:srgbClr val="FF2525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3" autoAdjust="0"/>
    <p:restoredTop sz="80220" autoAdjust="0"/>
  </p:normalViewPr>
  <p:slideViewPr>
    <p:cSldViewPr snapToGrid="0">
      <p:cViewPr varScale="1">
        <p:scale>
          <a:sx n="100" d="100"/>
          <a:sy n="100" d="100"/>
        </p:scale>
        <p:origin x="10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microsoft.com/office/2011/relationships/chartStyle" Target="style2.xml"/><Relationship Id="rId2" Type="http://schemas.microsoft.com/office/2011/relationships/chartColorStyle" Target="colors2.xml"/><Relationship Id="rId3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microsoft.com/office/2011/relationships/chartStyle" Target="style3.xml"/><Relationship Id="rId2" Type="http://schemas.microsoft.com/office/2011/relationships/chartColorStyle" Target="colors3.xml"/><Relationship Id="rId3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microsoft.com/office/2011/relationships/chartStyle" Target="style4.xml"/><Relationship Id="rId2" Type="http://schemas.microsoft.com/office/2011/relationships/chartColorStyle" Target="colors4.xml"/><Relationship Id="rId3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microsoft.com/office/2011/relationships/chartStyle" Target="style5.xml"/><Relationship Id="rId2" Type="http://schemas.microsoft.com/office/2011/relationships/chartColorStyle" Target="colors5.xml"/><Relationship Id="rId3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microsoft.com/office/2011/relationships/chartStyle" Target="style6.xml"/><Relationship Id="rId2" Type="http://schemas.microsoft.com/office/2011/relationships/chartColorStyle" Target="colors6.xml"/><Relationship Id="rId3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microsoft.com/office/2011/relationships/chartStyle" Target="style7.xml"/><Relationship Id="rId2" Type="http://schemas.microsoft.com/office/2011/relationships/chartColorStyle" Target="colors7.xml"/><Relationship Id="rId3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4" Type="http://schemas.openxmlformats.org/officeDocument/2006/relationships/chartUserShapes" Target="../drawings/drawing1.xml"/><Relationship Id="rId1" Type="http://schemas.microsoft.com/office/2011/relationships/chartStyle" Target="style8.xml"/><Relationship Id="rId2" Type="http://schemas.microsoft.com/office/2011/relationships/chartColorStyle" Target="colors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 smtClean="0"/>
              <a:t>Growth</a:t>
            </a:r>
            <a:r>
              <a:rPr lang="en-US" sz="2000" baseline="0" dirty="0" smtClean="0"/>
              <a:t> of Volunteer and Interns</a:t>
            </a:r>
            <a:endParaRPr lang="en-US" sz="20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2015.0</c:v>
                </c:pt>
                <c:pt idx="1">
                  <c:v>2016.0</c:v>
                </c:pt>
                <c:pt idx="2">
                  <c:v>2017.0</c:v>
                </c:pt>
                <c:pt idx="3">
                  <c:v>2018.0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261.0</c:v>
                </c:pt>
                <c:pt idx="1">
                  <c:v>411.0</c:v>
                </c:pt>
                <c:pt idx="2">
                  <c:v>312.0</c:v>
                </c:pt>
                <c:pt idx="3">
                  <c:v>265.0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A930-4CBC-A923-DBC2284660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1758461312"/>
        <c:axId val="-1758457920"/>
      </c:lineChart>
      <c:catAx>
        <c:axId val="-175846131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600" b="1" dirty="0" smtClean="0">
                    <a:solidFill>
                      <a:srgbClr val="9A0000"/>
                    </a:solidFill>
                  </a:rPr>
                  <a:t>Year</a:t>
                </a:r>
                <a:endParaRPr lang="en-GB" sz="1600" b="1" dirty="0">
                  <a:solidFill>
                    <a:srgbClr val="9A0000"/>
                  </a:solidFill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758457920"/>
        <c:crosses val="autoZero"/>
        <c:auto val="1"/>
        <c:lblAlgn val="ctr"/>
        <c:lblOffset val="100"/>
        <c:noMultiLvlLbl val="0"/>
      </c:catAx>
      <c:valAx>
        <c:axId val="-1758457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600" b="1" dirty="0" smtClean="0">
                    <a:solidFill>
                      <a:srgbClr val="9A0000"/>
                    </a:solidFill>
                  </a:rPr>
                  <a:t># of Volunteers</a:t>
                </a:r>
                <a:endParaRPr lang="en-GB" sz="1600" b="1" dirty="0">
                  <a:solidFill>
                    <a:srgbClr val="9A0000"/>
                  </a:solidFill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7584613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Volunteer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tint val="65000"/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tint val="65000"/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tint val="65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bg2">
                            <a:lumMod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600" b="1" smtClean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t>Volunteer </a:t>
                    </a:r>
                    <a:fld id="{1E8FDBF0-B561-4EE1-ABFE-7F48574AD70F}" type="VALUE">
                      <a:rPr lang="en-US" sz="1600" b="1" smtClean="0">
                        <a:solidFill>
                          <a:schemeClr val="bg2">
                            <a:lumMod val="25000"/>
                          </a:schemeClr>
                        </a:solidFill>
                      </a:rPr>
                      <a:pPr>
                        <a:defRPr sz="1600" b="1">
                          <a:solidFill>
                            <a:schemeClr val="bg2">
                              <a:lumMod val="25000"/>
                            </a:schemeClr>
                          </a:solidFill>
                        </a:defRPr>
                      </a:pPr>
                      <a:t>[VALUE]</a:t>
                    </a:fld>
                    <a:endParaRPr lang="en-US" sz="1600" b="1" smtClean="0">
                      <a:solidFill>
                        <a:schemeClr val="bg2">
                          <a:lumMod val="25000"/>
                        </a:schemeClr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2">
                          <a:lumMod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CCD3-4041-926B-373624067D05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2">
                        <a:lumMod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135.0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CD3-4041-926B-373624067D0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Intern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mtClean="0"/>
                      <a:t>Intern </a:t>
                    </a:r>
                    <a:fld id="{FBC29165-131C-40BB-8E06-28A40DBBCD35}" type="VALUE">
                      <a:rPr lang="en-US" smtClean="0"/>
                      <a:pPr>
                        <a:defRPr sz="1600" b="1"/>
                      </a:pPr>
                      <a:t>[VALUE]</a:t>
                    </a:fld>
                    <a:endParaRPr lang="en-US" smtClean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CCD3-4041-926B-373624067D05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80.0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CD3-4041-926B-373624067D0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Volunteer Corporate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65000"/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hade val="65000"/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shade val="65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mtClean="0"/>
                      <a:t>Corporate</a:t>
                    </a:r>
                  </a:p>
                  <a:p>
                    <a:r>
                      <a:rPr lang="en-US" smtClean="0"/>
                      <a:t>Volunteer</a:t>
                    </a:r>
                    <a:r>
                      <a:rPr lang="en-US" baseline="0" smtClean="0"/>
                      <a:t> </a:t>
                    </a:r>
                    <a:fld id="{D9A1B873-AD6A-4E12-BA3E-79A339020199}" type="VALUE">
                      <a:rPr lang="en-US" smtClean="0"/>
                      <a:pPr/>
                      <a:t>[VALUE]</a:t>
                    </a:fld>
                    <a:endParaRPr lang="en-US" baseline="0" smtClean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CCD3-4041-926B-373624067D05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49.0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CCD3-4041-926B-373624067D0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-1757345648"/>
        <c:axId val="-1757390560"/>
        <c:axId val="0"/>
      </c:bar3DChart>
      <c:catAx>
        <c:axId val="-175734564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-1757390560"/>
        <c:crosses val="autoZero"/>
        <c:auto val="1"/>
        <c:lblAlgn val="ctr"/>
        <c:lblOffset val="100"/>
        <c:noMultiLvlLbl val="0"/>
      </c:catAx>
      <c:valAx>
        <c:axId val="-17573905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7573456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AGE</a:t>
            </a:r>
          </a:p>
        </c:rich>
      </c:tx>
      <c:layout>
        <c:manualLayout>
          <c:xMode val="edge"/>
          <c:yMode val="edge"/>
          <c:x val="0.46125663866796"/>
          <c:y val="0.49191251405678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E584-4342-989E-F0F1D3BDF00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584-4342-989E-F0F1D3BDF00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584-4342-989E-F0F1D3BDF00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E584-4342-989E-F0F1D3BDF009}"/>
              </c:ext>
            </c:extLst>
          </c:dPt>
          <c:dLbls>
            <c:dLbl>
              <c:idx val="0"/>
              <c:layout>
                <c:manualLayout>
                  <c:x val="0.0549079017226381"/>
                  <c:y val="-0.15062728422828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E584-4342-989E-F0F1D3BDF009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29582648065426"/>
                  <c:y val="0.133890919314029"/>
                </c:manualLayout>
              </c:layout>
              <c:tx>
                <c:rich>
                  <a:bodyPr/>
                  <a:lstStyle/>
                  <a:p>
                    <a:fld id="{FE426CD2-0E04-4767-ADF6-6A5539ED30A4}" type="CATEGORYNAME">
                      <a:rPr lang="en-US" smtClean="0"/>
                      <a:pPr/>
                      <a:t>[CATEGORY NAME]</a:t>
                    </a:fld>
                    <a:r>
                      <a:rPr lang="en-US" dirty="0" smtClean="0"/>
                      <a:t> </a:t>
                    </a:r>
                    <a:r>
                      <a:rPr lang="en-US" dirty="0" err="1" smtClean="0"/>
                      <a:t>yrs</a:t>
                    </a:r>
                    <a:r>
                      <a:rPr lang="en-US" baseline="0" dirty="0"/>
                      <a:t>
</a:t>
                    </a:r>
                    <a:fld id="{67CC395B-BE8E-46F2-BB41-4A9C0370A70C}" type="PERCENTAGE">
                      <a:rPr lang="en-US" baseline="0"/>
                      <a:pPr/>
                      <a:t>[PERCENTAGE]</a:t>
                    </a:fld>
                    <a:endParaRPr lang="en-US" baseline="0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E584-4342-989E-F0F1D3BDF009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-0.133975280203237"/>
                  <c:y val="0.111575766095024"/>
                </c:manualLayout>
              </c:layout>
              <c:tx>
                <c:rich>
                  <a:bodyPr/>
                  <a:lstStyle/>
                  <a:p>
                    <a:fld id="{034F2433-FA45-4B7B-86A3-BAD28CBE3D58}" type="CATEGORYNAME">
                      <a:rPr lang="en-US" smtClean="0"/>
                      <a:pPr/>
                      <a:t>[CATEGORY NAME]</a:t>
                    </a:fld>
                    <a:r>
                      <a:rPr lang="en-US" baseline="0" dirty="0" smtClean="0"/>
                      <a:t> </a:t>
                    </a:r>
                    <a:r>
                      <a:rPr lang="en-US" baseline="0" dirty="0" err="1" smtClean="0"/>
                      <a:t>yrs</a:t>
                    </a:r>
                    <a:r>
                      <a:rPr lang="en-US" baseline="0" dirty="0"/>
                      <a:t>
</a:t>
                    </a:r>
                    <a:fld id="{16EC9F12-B17E-4449-B2DB-C3949EE8AF56}" type="PERCENTAGE">
                      <a:rPr lang="en-US" baseline="0"/>
                      <a:pPr/>
                      <a:t>[PERCENTAGE]</a:t>
                    </a:fld>
                    <a:endParaRPr lang="en-US" baseline="0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E584-4342-989E-F0F1D3BDF009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3"/>
              <c:layout>
                <c:manualLayout>
                  <c:x val="-0.0790673784805989"/>
                  <c:y val="-0.170153043294911"/>
                </c:manualLayout>
              </c:layout>
              <c:tx>
                <c:rich>
                  <a:bodyPr/>
                  <a:lstStyle/>
                  <a:p>
                    <a:fld id="{FC29F575-A987-404D-8EE0-6FEBA2A77A34}" type="CATEGORYNAME">
                      <a:rPr lang="en-US" smtClean="0"/>
                      <a:pPr/>
                      <a:t>[CATEGORY NAME]</a:t>
                    </a:fld>
                    <a:r>
                      <a:rPr lang="en-US" dirty="0" smtClean="0"/>
                      <a:t> </a:t>
                    </a:r>
                    <a:r>
                      <a:rPr lang="en-US" dirty="0" err="1" smtClean="0"/>
                      <a:t>yrs</a:t>
                    </a:r>
                    <a:r>
                      <a:rPr lang="en-US" baseline="0" dirty="0" smtClean="0"/>
                      <a:t> </a:t>
                    </a:r>
                  </a:p>
                  <a:p>
                    <a:fld id="{94DD27F4-07B9-46CD-8D40-B76C38E1773E}" type="PERCENTAGE">
                      <a:rPr lang="en-US" baseline="0" smtClean="0"/>
                      <a:pPr/>
                      <a:t>[PERCENTAGE]</a:t>
                    </a:fld>
                    <a:endParaRPr lang="en-US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E584-4342-989E-F0F1D3BDF009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Unknown</c:v>
                </c:pt>
                <c:pt idx="1">
                  <c:v>15-25</c:v>
                </c:pt>
                <c:pt idx="2">
                  <c:v>26-35</c:v>
                </c:pt>
                <c:pt idx="3">
                  <c:v>&gt;36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0.094</c:v>
                </c:pt>
                <c:pt idx="1">
                  <c:v>0.678</c:v>
                </c:pt>
                <c:pt idx="2">
                  <c:v>0.18</c:v>
                </c:pt>
                <c:pt idx="3">
                  <c:v>0.45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150-45D4-B221-1AEA9F2B935F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GENDER</a:t>
            </a:r>
          </a:p>
        </c:rich>
      </c:tx>
      <c:layout>
        <c:manualLayout>
          <c:xMode val="edge"/>
          <c:yMode val="edge"/>
          <c:x val="0.417082441316806"/>
          <c:y val="0.50753687118925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hh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DE2-41B0-96B8-6A0400555BD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3DE2-41B0-96B8-6A0400555BD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DE2-41B0-96B8-6A0400555BD0}"/>
              </c:ext>
            </c:extLst>
          </c:dPt>
          <c:dLbls>
            <c:dLbl>
              <c:idx val="0"/>
              <c:layout>
                <c:manualLayout>
                  <c:x val="0.12963416625837"/>
                  <c:y val="-0.0879515727961787"/>
                </c:manualLayout>
              </c:layout>
              <c:tx>
                <c:rich>
                  <a:bodyPr/>
                  <a:lstStyle/>
                  <a:p>
                    <a:r>
                      <a:rPr lang="en-US" b="1" smtClean="0"/>
                      <a:t>Male </a:t>
                    </a:r>
                    <a:fld id="{8C45CB1B-483A-440E-8F0C-C2E76E2D9A45}" type="PERCENTAGE">
                      <a:rPr lang="en-US" b="1" smtClean="0"/>
                      <a:pPr/>
                      <a:t>[PERCENTAGE]</a:t>
                    </a:fld>
                    <a:endParaRPr lang="en-US" b="1" smtClean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3DE2-41B0-96B8-6A0400555BD0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-0.16406824167075"/>
                  <c:y val="0.0737658352484078"/>
                </c:manualLayout>
              </c:layout>
              <c:tx>
                <c:rich>
                  <a:bodyPr/>
                  <a:lstStyle/>
                  <a:p>
                    <a:fld id="{4612FD1F-5026-469E-B304-DEEA5FCA9389}" type="CATEGORYNAME">
                      <a:rPr lang="en-US" b="1" smtClean="0"/>
                      <a:pPr/>
                      <a:t>[CATEGORY NAME]</a:t>
                    </a:fld>
                    <a:r>
                      <a:rPr lang="en-US" b="1" dirty="0" smtClean="0"/>
                      <a:t> 65%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3DE2-41B0-96B8-6A0400555BD0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-0.0419079525563811"/>
                  <c:y val="-0.15036881800637"/>
                </c:manualLayout>
              </c:layout>
              <c:tx>
                <c:rich>
                  <a:bodyPr/>
                  <a:lstStyle/>
                  <a:p>
                    <a:r>
                      <a:rPr lang="en-US" b="1" dirty="0" smtClean="0"/>
                      <a:t>Unknown </a:t>
                    </a:r>
                  </a:p>
                  <a:p>
                    <a:r>
                      <a:rPr lang="en-US" b="1" dirty="0" smtClean="0"/>
                      <a:t>9%</a:t>
                    </a:r>
                    <a:endParaRPr lang="en-US" b="1" dirty="0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3DE2-41B0-96B8-6A0400555BD0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Male</c:v>
                </c:pt>
                <c:pt idx="1">
                  <c:v>Female</c:v>
                </c:pt>
                <c:pt idx="2">
                  <c:v>Unknown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0.26</c:v>
                </c:pt>
                <c:pt idx="1">
                  <c:v>0.64</c:v>
                </c:pt>
                <c:pt idx="2">
                  <c:v>0.09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DE2-41B0-96B8-6A0400555BD0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EDU </a:t>
            </a:r>
          </a:p>
          <a:p>
            <a:pPr>
              <a:defRPr/>
            </a:pPr>
            <a:r>
              <a:rPr lang="en-US"/>
              <a:t>BACKGROUND</a:t>
            </a:r>
          </a:p>
        </c:rich>
      </c:tx>
      <c:layout>
        <c:manualLayout>
          <c:xMode val="edge"/>
          <c:yMode val="edge"/>
          <c:x val="0.360855606457057"/>
          <c:y val="0.49974618648402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C85-4D5E-A6F2-1D88DAF4486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7C85-4D5E-A6F2-1D88DAF4486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C85-4D5E-A6F2-1D88DAF4486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7C85-4D5E-A6F2-1D88DAF44863}"/>
              </c:ext>
            </c:extLst>
          </c:dPt>
          <c:dLbls>
            <c:dLbl>
              <c:idx val="0"/>
              <c:layout>
                <c:manualLayout>
                  <c:x val="0.176141025080393"/>
                  <c:y val="-0.130459291179745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7C85-4D5E-A6F2-1D88DAF44863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55418551541524"/>
                  <c:y val="0.0896907626860746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7C85-4D5E-A6F2-1D88DAF44863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0.15127405683375"/>
                  <c:y val="-0.154920408275947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7C85-4D5E-A6F2-1D88DAF44863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0.00828898941554792"/>
                  <c:y val="-0.138612996878479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7C85-4D5E-A6F2-1D88DAF44863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High School</c:v>
                </c:pt>
                <c:pt idx="1">
                  <c:v>Bachelors</c:v>
                </c:pt>
                <c:pt idx="2">
                  <c:v>Fresh Grad / Professional</c:v>
                </c:pt>
                <c:pt idx="3">
                  <c:v>Masters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0.14</c:v>
                </c:pt>
                <c:pt idx="1">
                  <c:v>0.477</c:v>
                </c:pt>
                <c:pt idx="2">
                  <c:v>0.35</c:v>
                </c:pt>
                <c:pt idx="3">
                  <c:v>0.03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EF3-4D9D-B171-6FCC375410A7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&lt; 1 month</c:v>
                </c:pt>
                <c:pt idx="1">
                  <c:v>1-3 months</c:v>
                </c:pt>
                <c:pt idx="2">
                  <c:v>4-6 months</c:v>
                </c:pt>
                <c:pt idx="3">
                  <c:v>&gt;6 months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159.0</c:v>
                </c:pt>
                <c:pt idx="1">
                  <c:v>90.0</c:v>
                </c:pt>
                <c:pt idx="2">
                  <c:v>11.0</c:v>
                </c:pt>
                <c:pt idx="3">
                  <c:v>1.0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773-4C4B-AE59-AEE3B6E2507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-1758358464"/>
        <c:axId val="-1758348064"/>
      </c:barChart>
      <c:catAx>
        <c:axId val="-175835846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400" b="1" baseline="0" dirty="0" smtClean="0">
                    <a:solidFill>
                      <a:srgbClr val="9A0000"/>
                    </a:solidFill>
                  </a:rPr>
                  <a:t>Volunteering Period</a:t>
                </a:r>
                <a:endParaRPr lang="en-GB" sz="1400" b="1" dirty="0">
                  <a:solidFill>
                    <a:srgbClr val="9A0000"/>
                  </a:solidFill>
                </a:endParaRPr>
              </a:p>
            </c:rich>
          </c:tx>
          <c:layout>
            <c:manualLayout>
              <c:xMode val="edge"/>
              <c:yMode val="edge"/>
              <c:x val="0.00865540898803373"/>
              <c:y val="0.22491943088112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758348064"/>
        <c:crosses val="autoZero"/>
        <c:auto val="1"/>
        <c:lblAlgn val="ctr"/>
        <c:lblOffset val="100"/>
        <c:noMultiLvlLbl val="0"/>
      </c:catAx>
      <c:valAx>
        <c:axId val="-17583480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400" b="1" dirty="0" smtClean="0">
                    <a:solidFill>
                      <a:srgbClr val="9A0000"/>
                    </a:solidFill>
                  </a:rPr>
                  <a:t># of Volunteers</a:t>
                </a:r>
                <a:endParaRPr lang="en-GB" sz="1400" b="1" dirty="0">
                  <a:solidFill>
                    <a:srgbClr val="9A0000"/>
                  </a:solidFill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7583584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0478502847689"/>
          <c:y val="0.0210080865304729"/>
          <c:w val="0.868314920291067"/>
          <c:h val="0.4647389817597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Request Submitted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Sheet1!$A$2:$A$17</c:f>
              <c:strCache>
                <c:ptCount val="16"/>
                <c:pt idx="0">
                  <c:v>Communication Dept.</c:v>
                </c:pt>
                <c:pt idx="1">
                  <c:v>Do Something Indonesia</c:v>
                </c:pt>
                <c:pt idx="2">
                  <c:v>Finance Dept.</c:v>
                </c:pt>
                <c:pt idx="3">
                  <c:v>Generasi Bisa</c:v>
                </c:pt>
                <c:pt idx="4">
                  <c:v>Human Capital Dept.</c:v>
                </c:pt>
                <c:pt idx="5">
                  <c:v>IT Dept.</c:v>
                </c:pt>
                <c:pt idx="6">
                  <c:v>Internal Audit</c:v>
                </c:pt>
                <c:pt idx="7">
                  <c:v>Microfinance</c:v>
                </c:pt>
                <c:pt idx="8">
                  <c:v>Program Dept.</c:v>
                </c:pt>
                <c:pt idx="9">
                  <c:v>Program Development Dept.</c:v>
                </c:pt>
                <c:pt idx="10">
                  <c:v>Research Dept.</c:v>
                </c:pt>
                <c:pt idx="11">
                  <c:v>Rumah Belajar</c:v>
                </c:pt>
                <c:pt idx="12">
                  <c:v>RWAP Program</c:v>
                </c:pt>
                <c:pt idx="13">
                  <c:v>Shared Services Div.</c:v>
                </c:pt>
                <c:pt idx="14">
                  <c:v>Scholarship Dept.</c:v>
                </c:pt>
                <c:pt idx="15">
                  <c:v>Youthpreneur Program</c:v>
                </c:pt>
              </c:strCache>
            </c:str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5.0</c:v>
                </c:pt>
                <c:pt idx="1">
                  <c:v>3.0</c:v>
                </c:pt>
                <c:pt idx="2">
                  <c:v>2.0</c:v>
                </c:pt>
                <c:pt idx="3">
                  <c:v>1.0</c:v>
                </c:pt>
                <c:pt idx="4">
                  <c:v>2.0</c:v>
                </c:pt>
                <c:pt idx="5">
                  <c:v>4.0</c:v>
                </c:pt>
                <c:pt idx="6">
                  <c:v>1.0</c:v>
                </c:pt>
                <c:pt idx="7">
                  <c:v>1.0</c:v>
                </c:pt>
                <c:pt idx="8">
                  <c:v>6.0</c:v>
                </c:pt>
                <c:pt idx="9">
                  <c:v>3.0</c:v>
                </c:pt>
                <c:pt idx="10">
                  <c:v>2.0</c:v>
                </c:pt>
                <c:pt idx="11">
                  <c:v>5.0</c:v>
                </c:pt>
                <c:pt idx="12">
                  <c:v>1.0</c:v>
                </c:pt>
                <c:pt idx="13">
                  <c:v>2.0</c:v>
                </c:pt>
                <c:pt idx="14">
                  <c:v>1.0</c:v>
                </c:pt>
                <c:pt idx="15">
                  <c:v>3.0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DFF-4F51-B68B-7E06EEE55AA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Request Met</c:v>
                </c:pt>
              </c:strCache>
            </c:strRef>
          </c:tx>
          <c:spPr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Sheet1!$A$2:$A$17</c:f>
              <c:strCache>
                <c:ptCount val="16"/>
                <c:pt idx="0">
                  <c:v>Communication Dept.</c:v>
                </c:pt>
                <c:pt idx="1">
                  <c:v>Do Something Indonesia</c:v>
                </c:pt>
                <c:pt idx="2">
                  <c:v>Finance Dept.</c:v>
                </c:pt>
                <c:pt idx="3">
                  <c:v>Generasi Bisa</c:v>
                </c:pt>
                <c:pt idx="4">
                  <c:v>Human Capital Dept.</c:v>
                </c:pt>
                <c:pt idx="5">
                  <c:v>IT Dept.</c:v>
                </c:pt>
                <c:pt idx="6">
                  <c:v>Internal Audit</c:v>
                </c:pt>
                <c:pt idx="7">
                  <c:v>Microfinance</c:v>
                </c:pt>
                <c:pt idx="8">
                  <c:v>Program Dept.</c:v>
                </c:pt>
                <c:pt idx="9">
                  <c:v>Program Development Dept.</c:v>
                </c:pt>
                <c:pt idx="10">
                  <c:v>Research Dept.</c:v>
                </c:pt>
                <c:pt idx="11">
                  <c:v>Rumah Belajar</c:v>
                </c:pt>
                <c:pt idx="12">
                  <c:v>RWAP Program</c:v>
                </c:pt>
                <c:pt idx="13">
                  <c:v>Shared Services Div.</c:v>
                </c:pt>
                <c:pt idx="14">
                  <c:v>Scholarship Dept.</c:v>
                </c:pt>
                <c:pt idx="15">
                  <c:v>Youthpreneur Program</c:v>
                </c:pt>
              </c:strCache>
            </c:str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3.0</c:v>
                </c:pt>
                <c:pt idx="1">
                  <c:v>3.0</c:v>
                </c:pt>
                <c:pt idx="2">
                  <c:v>2.0</c:v>
                </c:pt>
                <c:pt idx="3">
                  <c:v>1.0</c:v>
                </c:pt>
                <c:pt idx="4">
                  <c:v>2.0</c:v>
                </c:pt>
                <c:pt idx="5">
                  <c:v>1.0</c:v>
                </c:pt>
                <c:pt idx="6">
                  <c:v>1.0</c:v>
                </c:pt>
                <c:pt idx="7">
                  <c:v>1.0</c:v>
                </c:pt>
                <c:pt idx="8">
                  <c:v>6.0</c:v>
                </c:pt>
                <c:pt idx="9">
                  <c:v>1.0</c:v>
                </c:pt>
                <c:pt idx="10">
                  <c:v>1.0</c:v>
                </c:pt>
                <c:pt idx="11">
                  <c:v>4.0</c:v>
                </c:pt>
                <c:pt idx="12">
                  <c:v>1.0</c:v>
                </c:pt>
                <c:pt idx="13">
                  <c:v>2.0</c:v>
                </c:pt>
                <c:pt idx="14">
                  <c:v>1.0</c:v>
                </c:pt>
                <c:pt idx="15">
                  <c:v>3.0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DFF-4F51-B68B-7E06EEE55AA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-1756865152"/>
        <c:axId val="-1756861120"/>
      </c:barChart>
      <c:catAx>
        <c:axId val="-175686515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600" b="1" dirty="0" smtClean="0">
                    <a:solidFill>
                      <a:srgbClr val="9A0000"/>
                    </a:solidFill>
                  </a:rPr>
                  <a:t>Request</a:t>
                </a:r>
                <a:r>
                  <a:rPr lang="en-GB" sz="1600" b="1" baseline="0" dirty="0" smtClean="0">
                    <a:solidFill>
                      <a:srgbClr val="9A0000"/>
                    </a:solidFill>
                  </a:rPr>
                  <a:t> Coming From</a:t>
                </a:r>
                <a:endParaRPr lang="en-GB" sz="1600" b="1" dirty="0">
                  <a:solidFill>
                    <a:srgbClr val="9A0000"/>
                  </a:solidFill>
                </a:endParaRPr>
              </a:p>
            </c:rich>
          </c:tx>
          <c:layout>
            <c:manualLayout>
              <c:xMode val="edge"/>
              <c:yMode val="edge"/>
              <c:x val="0.495625980189009"/>
              <c:y val="0.89028858850374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97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756861120"/>
        <c:crosses val="autoZero"/>
        <c:auto val="1"/>
        <c:lblAlgn val="ctr"/>
        <c:lblOffset val="100"/>
        <c:noMultiLvlLbl val="0"/>
      </c:catAx>
      <c:valAx>
        <c:axId val="-1756861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600" b="1" dirty="0" smtClean="0">
                    <a:solidFill>
                      <a:srgbClr val="9A0000"/>
                    </a:solidFill>
                  </a:rPr>
                  <a:t># of Request</a:t>
                </a:r>
                <a:endParaRPr lang="en-GB" sz="1600" b="1" dirty="0">
                  <a:solidFill>
                    <a:srgbClr val="9A0000"/>
                  </a:solidFill>
                </a:endParaRPr>
              </a:p>
            </c:rich>
          </c:tx>
          <c:layout>
            <c:manualLayout>
              <c:xMode val="edge"/>
              <c:yMode val="edge"/>
              <c:x val="0.08695229468475"/>
              <c:y val="0.14431051014617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756865152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6565092676109"/>
          <c:y val="0.845266383967907"/>
          <c:w val="0.115773221845721"/>
          <c:h val="0.1162702106237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Finished</c:v>
                </c:pt>
                <c:pt idx="1">
                  <c:v>Processing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3.0</c:v>
                </c:pt>
                <c:pt idx="1">
                  <c:v>9.0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187-40E6-B71B-6C9FEB8F2D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758043376"/>
        <c:axId val="-1758041328"/>
      </c:barChart>
      <c:catAx>
        <c:axId val="-1758043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758041328"/>
        <c:crosses val="autoZero"/>
        <c:auto val="1"/>
        <c:lblAlgn val="ctr"/>
        <c:lblOffset val="100"/>
        <c:noMultiLvlLbl val="0"/>
      </c:catAx>
      <c:valAx>
        <c:axId val="-1758041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7580433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4">
  <a:schemeClr val="accent4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0.28192</cdr:x>
      <cdr:y>0.58772</cdr:y>
    </cdr:from>
    <cdr:to>
      <cdr:x>0.39099</cdr:x>
      <cdr:y>0.6589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205309" y="2485525"/>
          <a:ext cx="466300" cy="3010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dirty="0"/>
            <a:t>3</a:t>
          </a:r>
          <a:endParaRPr lang="en-GB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C8B4DE-4CE2-4D0C-812E-990E688F2C0D}" type="datetimeFigureOut">
              <a:rPr lang="en-GB" smtClean="0"/>
              <a:t>14/01/2019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4D3A9-1716-4DDF-8DEF-2B41293277D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3510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*</a:t>
            </a:r>
            <a:r>
              <a:rPr lang="en-GB" baseline="0" dirty="0" smtClean="0"/>
              <a:t> The decrease of volunteers and interns in 2018 can be attributed to the decrease in corporate volunteers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4D3A9-1716-4DDF-8DEF-2B41293277D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56413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Corporate volunteers</a:t>
            </a:r>
            <a:r>
              <a:rPr lang="en-GB" baseline="0" dirty="0" smtClean="0"/>
              <a:t> of 2017:</a:t>
            </a:r>
          </a:p>
          <a:p>
            <a:endParaRPr lang="en-GB" baseline="0" dirty="0" smtClean="0"/>
          </a:p>
          <a:p>
            <a:r>
              <a:rPr lang="en-GB" dirty="0" smtClean="0"/>
              <a:t>Coca-Cola</a:t>
            </a:r>
            <a:r>
              <a:rPr lang="en-GB" baseline="0" dirty="0" smtClean="0"/>
              <a:t> Company</a:t>
            </a:r>
          </a:p>
          <a:p>
            <a:r>
              <a:rPr lang="en-GB" baseline="0" dirty="0" smtClean="0"/>
              <a:t>HSBC</a:t>
            </a:r>
          </a:p>
          <a:p>
            <a:r>
              <a:rPr lang="en-GB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PT Dow Indonesia</a:t>
            </a:r>
            <a:r>
              <a:rPr lang="en-GB" dirty="0" smtClean="0"/>
              <a:t> </a:t>
            </a:r>
          </a:p>
          <a:p>
            <a:r>
              <a:rPr lang="en-GB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ANZ Bank</a:t>
            </a:r>
            <a:r>
              <a:rPr lang="en-GB" dirty="0" smtClean="0"/>
              <a:t> </a:t>
            </a:r>
          </a:p>
          <a:p>
            <a:r>
              <a:rPr lang="en-GB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3M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4D3A9-1716-4DDF-8DEF-2B41293277D5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6094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Each request from various users at YCAB counts as 1 submission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Request for volunteers or interns can come from all employees in YCAB Group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baseline="0" dirty="0" smtClean="0"/>
              <a:t>Submissions in the graph are categorized based from which department each request comes from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4D3A9-1716-4DDF-8DEF-2B41293277D5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55470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4D3A9-1716-4DDF-8DEF-2B41293277D5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25963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4D3A9-1716-4DDF-8DEF-2B41293277D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51554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 smtClean="0"/>
              <a:t>*Unknown in Gender and Age is because of insufficient data during Citibank’s event (Volunteer Corporate).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4D3A9-1716-4DDF-8DEF-2B41293277D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0872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4D3A9-1716-4DDF-8DEF-2B41293277D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96279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*</a:t>
            </a:r>
            <a:r>
              <a:rPr lang="en-GB" baseline="0" dirty="0" smtClean="0"/>
              <a:t> To intern, the minimum requirement is 1 month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4D3A9-1716-4DDF-8DEF-2B41293277D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29241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Volunteers:</a:t>
            </a:r>
          </a:p>
          <a:p>
            <a:endParaRPr lang="en-GB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aseline="0" dirty="0" smtClean="0"/>
              <a:t>Japan: 1 volunteer: helping in Strategy</a:t>
            </a:r>
            <a:endParaRPr lang="en-GB" dirty="0" smtClean="0"/>
          </a:p>
          <a:p>
            <a:r>
              <a:rPr lang="en-GB" dirty="0" smtClean="0"/>
              <a:t>Singapore</a:t>
            </a:r>
            <a:r>
              <a:rPr lang="en-GB" baseline="0" dirty="0" smtClean="0"/>
              <a:t> – 1 volunteer: application still in process</a:t>
            </a:r>
          </a:p>
          <a:p>
            <a:r>
              <a:rPr lang="en-GB" baseline="0" dirty="0" smtClean="0"/>
              <a:t>USA – 6 Harvard students / 1 individual volunteer helping out in Program Development</a:t>
            </a:r>
          </a:p>
          <a:p>
            <a:endParaRPr lang="en-GB" baseline="0" dirty="0" smtClean="0"/>
          </a:p>
          <a:p>
            <a:r>
              <a:rPr lang="en-GB" baseline="0" dirty="0" smtClean="0"/>
              <a:t>Interns:</a:t>
            </a:r>
          </a:p>
          <a:p>
            <a:r>
              <a:rPr lang="en-GB" baseline="0" dirty="0" smtClean="0"/>
              <a:t>Germany: 1 intern helping in Partnership / 1 still in process</a:t>
            </a:r>
          </a:p>
          <a:p>
            <a:r>
              <a:rPr lang="en-GB" baseline="0" dirty="0" smtClean="0"/>
              <a:t>USA: 1 intern helping in Partnership. </a:t>
            </a:r>
          </a:p>
          <a:p>
            <a:r>
              <a:rPr lang="en-GB" baseline="0" dirty="0" smtClean="0"/>
              <a:t>India: 5 interns from our partners AISEC. Helped out in PMV</a:t>
            </a:r>
          </a:p>
          <a:p>
            <a:r>
              <a:rPr lang="en-GB" baseline="0" dirty="0" smtClean="0"/>
              <a:t>Australia: All 3 from our partner International Internship (One of them – Stacey, has a video made for volunteers in YCAB)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4D3A9-1716-4DDF-8DEF-2B41293277D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7473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4D3A9-1716-4DDF-8DEF-2B41293277D5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32071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4D3A9-1716-4DDF-8DEF-2B41293277D5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0977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E4D3A9-1716-4DDF-8DEF-2B41293277D5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8158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Relationship Id="rId3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Relationship Id="rId3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720D-5CF2-4D25-B0B3-6178ECF14B11}" type="datetimeFigureOut">
              <a:rPr lang="en-GB" smtClean="0"/>
              <a:t>14/01/2019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48FB-FF5A-4111-ACC5-85DBC8B09FD4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288" y="6356351"/>
            <a:ext cx="12177712" cy="501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388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720D-5CF2-4D25-B0B3-6178ECF14B11}" type="datetimeFigureOut">
              <a:rPr lang="en-GB" smtClean="0"/>
              <a:t>14/01/2019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48FB-FF5A-4111-ACC5-85DBC8B09F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6093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720D-5CF2-4D25-B0B3-6178ECF14B11}" type="datetimeFigureOut">
              <a:rPr lang="en-GB" smtClean="0"/>
              <a:t>14/01/2019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48FB-FF5A-4111-ACC5-85DBC8B09F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6469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720D-5CF2-4D25-B0B3-6178ECF14B11}" type="datetimeFigureOut">
              <a:rPr lang="en-GB" smtClean="0"/>
              <a:t>14/01/2019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48FB-FF5A-4111-ACC5-85DBC8B09FD4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288" y="6356351"/>
            <a:ext cx="12177712" cy="501650"/>
          </a:xfrm>
          <a:prstGeom prst="rect">
            <a:avLst/>
          </a:prstGeom>
        </p:spPr>
      </p:pic>
      <p:pic>
        <p:nvPicPr>
          <p:cNvPr id="8" name="image17.png" descr="K:\Rio's Files\YCAB\General File Support\Logo-YCAB_Foundation.png"/>
          <p:cNvPicPr>
            <a:picLocks noChangeAspect="1"/>
          </p:cNvPicPr>
          <p:nvPr userDrawn="1"/>
        </p:nvPicPr>
        <p:blipFill>
          <a:blip r:embed="rId3">
            <a:extLst/>
          </a:blip>
          <a:stretch>
            <a:fillRect/>
          </a:stretch>
        </p:blipFill>
        <p:spPr>
          <a:xfrm>
            <a:off x="10915649" y="230188"/>
            <a:ext cx="876301" cy="746125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834347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720D-5CF2-4D25-B0B3-6178ECF14B11}" type="datetimeFigureOut">
              <a:rPr lang="en-GB" smtClean="0"/>
              <a:t>14/01/2019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48FB-FF5A-4111-ACC5-85DBC8B09F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2537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720D-5CF2-4D25-B0B3-6178ECF14B11}" type="datetimeFigureOut">
              <a:rPr lang="en-GB" smtClean="0"/>
              <a:t>14/01/2019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48FB-FF5A-4111-ACC5-85DBC8B09F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645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720D-5CF2-4D25-B0B3-6178ECF14B11}" type="datetimeFigureOut">
              <a:rPr lang="en-GB" smtClean="0"/>
              <a:t>14/01/2019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48FB-FF5A-4111-ACC5-85DBC8B09F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4469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720D-5CF2-4D25-B0B3-6178ECF14B11}" type="datetimeFigureOut">
              <a:rPr lang="en-GB" smtClean="0"/>
              <a:t>14/01/2019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48FB-FF5A-4111-ACC5-85DBC8B09FD4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288" y="6356351"/>
            <a:ext cx="12177712" cy="501650"/>
          </a:xfrm>
          <a:prstGeom prst="rect">
            <a:avLst/>
          </a:prstGeom>
        </p:spPr>
      </p:pic>
      <p:pic>
        <p:nvPicPr>
          <p:cNvPr id="7" name="image17.png" descr="K:\Rio's Files\YCAB\General File Support\Logo-YCAB_Foundation.png"/>
          <p:cNvPicPr>
            <a:picLocks noChangeAspect="1"/>
          </p:cNvPicPr>
          <p:nvPr userDrawn="1"/>
        </p:nvPicPr>
        <p:blipFill>
          <a:blip r:embed="rId3">
            <a:extLst/>
          </a:blip>
          <a:stretch>
            <a:fillRect/>
          </a:stretch>
        </p:blipFill>
        <p:spPr>
          <a:xfrm>
            <a:off x="10915649" y="230188"/>
            <a:ext cx="876301" cy="746125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88919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720D-5CF2-4D25-B0B3-6178ECF14B11}" type="datetimeFigureOut">
              <a:rPr lang="en-GB" smtClean="0"/>
              <a:t>14/01/2019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48FB-FF5A-4111-ACC5-85DBC8B09F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2324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720D-5CF2-4D25-B0B3-6178ECF14B11}" type="datetimeFigureOut">
              <a:rPr lang="en-GB" smtClean="0"/>
              <a:t>14/01/2019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48FB-FF5A-4111-ACC5-85DBC8B09F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5361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8720D-5CF2-4D25-B0B3-6178ECF14B11}" type="datetimeFigureOut">
              <a:rPr lang="en-GB" smtClean="0"/>
              <a:t>14/01/2019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048FB-FF5A-4111-ACC5-85DBC8B09F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1789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8720D-5CF2-4D25-B0B3-6178ECF14B11}" type="datetimeFigureOut">
              <a:rPr lang="en-GB" smtClean="0"/>
              <a:t>14/01/2019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048FB-FF5A-4111-ACC5-85DBC8B09F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795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chart" Target="../charts/char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chart" Target="../charts/char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4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chart" Target="../charts/char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0699" y="806632"/>
            <a:ext cx="3190602" cy="3190602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1524000" y="2911974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 smtClean="0">
                <a:solidFill>
                  <a:srgbClr val="C00000"/>
                </a:solidFill>
              </a:rPr>
              <a:t>Volunteer Report </a:t>
            </a:r>
          </a:p>
          <a:p>
            <a:r>
              <a:rPr lang="en-GB" b="1" dirty="0" smtClean="0">
                <a:solidFill>
                  <a:srgbClr val="C00000"/>
                </a:solidFill>
              </a:rPr>
              <a:t>11 December 2018</a:t>
            </a:r>
            <a:endParaRPr lang="en-GB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4087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14" y="937117"/>
            <a:ext cx="10515600" cy="8522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/>
              <a:t>Below is a list of other </a:t>
            </a:r>
            <a:r>
              <a:rPr lang="en-GB" sz="2000" dirty="0" smtClean="0"/>
              <a:t>local universities </a:t>
            </a:r>
            <a:r>
              <a:rPr lang="en-GB" sz="2000" dirty="0"/>
              <a:t>where we get most of our interns and volunteers (Excluding high schools).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026646" y="2962404"/>
            <a:ext cx="212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  <a:latin typeface="+mj-lt"/>
              </a:rPr>
              <a:t>1</a:t>
            </a:r>
            <a:endParaRPr lang="en-GB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26646" y="3938368"/>
            <a:ext cx="212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  <a:latin typeface="+mj-lt"/>
              </a:rPr>
              <a:t>1</a:t>
            </a:r>
            <a:endParaRPr lang="en-GB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40088" y="4942115"/>
            <a:ext cx="212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  <a:latin typeface="+mj-lt"/>
              </a:rPr>
              <a:t>7</a:t>
            </a:r>
            <a:endParaRPr lang="en-GB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0" name="Shape 233"/>
          <p:cNvSpPr/>
          <p:nvPr/>
        </p:nvSpPr>
        <p:spPr>
          <a:xfrm flipV="1">
            <a:off x="323848" y="753979"/>
            <a:ext cx="7873668" cy="15760"/>
          </a:xfrm>
          <a:prstGeom prst="line">
            <a:avLst/>
          </a:prstGeom>
          <a:ln w="60325" cap="rnd">
            <a:solidFill>
              <a:srgbClr val="C0504D"/>
            </a:solidFill>
            <a:prstDash val="sysDot"/>
          </a:ln>
        </p:spPr>
        <p:txBody>
          <a:bodyPr lIns="32145" tIns="32145" rIns="32145" bIns="32145"/>
          <a:lstStyle/>
          <a:p>
            <a:endParaRPr sz="1266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323848" y="169183"/>
            <a:ext cx="10330543" cy="5231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b="1" dirty="0" smtClean="0"/>
              <a:t>Education of </a:t>
            </a:r>
            <a:r>
              <a:rPr lang="en-GB" sz="3600" b="1" dirty="0"/>
              <a:t>V</a:t>
            </a:r>
            <a:r>
              <a:rPr lang="en-GB" sz="3600" b="1" dirty="0" smtClean="0"/>
              <a:t>olunteers and Interns (Cont.)</a:t>
            </a:r>
            <a:endParaRPr lang="en-GB" sz="36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177811" y="2139593"/>
            <a:ext cx="327705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 smtClean="0"/>
              <a:t>Institut</a:t>
            </a:r>
            <a:r>
              <a:rPr lang="en-GB" dirty="0" smtClean="0"/>
              <a:t> </a:t>
            </a:r>
            <a:r>
              <a:rPr lang="en-GB" dirty="0" err="1"/>
              <a:t>Pertanian</a:t>
            </a:r>
            <a:r>
              <a:rPr lang="en-GB" dirty="0"/>
              <a:t> Bogor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 smtClean="0"/>
              <a:t>Politeknik</a:t>
            </a:r>
            <a:r>
              <a:rPr lang="en-GB" dirty="0" smtClean="0"/>
              <a:t> </a:t>
            </a:r>
            <a:r>
              <a:rPr lang="en-GB" dirty="0" err="1"/>
              <a:t>Negeri</a:t>
            </a:r>
            <a:r>
              <a:rPr lang="en-GB" dirty="0"/>
              <a:t> Jakarta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STFI </a:t>
            </a:r>
            <a:r>
              <a:rPr lang="en-GB" dirty="0" err="1" smtClean="0"/>
              <a:t>Sadra</a:t>
            </a: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 smtClean="0"/>
              <a:t>Sampoerna</a:t>
            </a:r>
            <a:r>
              <a:rPr lang="en-GB" dirty="0" smtClean="0"/>
              <a:t> University</a:t>
            </a:r>
            <a:endParaRPr lang="en-GB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STTI STIEN </a:t>
            </a:r>
            <a:r>
              <a:rPr lang="en-GB" dirty="0" err="1" smtClean="0"/>
              <a:t>Matraman</a:t>
            </a: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/>
              <a:t>Universitas</a:t>
            </a:r>
            <a:r>
              <a:rPr lang="en-GB" dirty="0"/>
              <a:t> </a:t>
            </a:r>
            <a:r>
              <a:rPr lang="en-GB" dirty="0" err="1"/>
              <a:t>Jayabaya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/>
              <a:t>Universitas</a:t>
            </a:r>
            <a:r>
              <a:rPr lang="en-GB" dirty="0"/>
              <a:t> Bengkulu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/>
              <a:t>Universitas</a:t>
            </a:r>
            <a:r>
              <a:rPr lang="en-GB" dirty="0"/>
              <a:t> </a:t>
            </a:r>
            <a:r>
              <a:rPr lang="en-GB" dirty="0" err="1" smtClean="0"/>
              <a:t>Diponegoro</a:t>
            </a: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/>
              <a:t>Universitas</a:t>
            </a:r>
            <a:r>
              <a:rPr lang="en-GB" dirty="0"/>
              <a:t> Islam </a:t>
            </a:r>
            <a:r>
              <a:rPr lang="en-GB" dirty="0" err="1"/>
              <a:t>Negeri</a:t>
            </a:r>
            <a:r>
              <a:rPr lang="en-GB" dirty="0"/>
              <a:t> </a:t>
            </a:r>
            <a:r>
              <a:rPr lang="en-GB" dirty="0" smtClean="0"/>
              <a:t>Jakarta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/>
              <a:t>Universitas</a:t>
            </a:r>
            <a:r>
              <a:rPr lang="en-GB" dirty="0"/>
              <a:t> Islam </a:t>
            </a:r>
            <a:r>
              <a:rPr lang="en-GB" dirty="0" err="1"/>
              <a:t>Negeri</a:t>
            </a:r>
            <a:r>
              <a:rPr lang="en-GB" dirty="0"/>
              <a:t> </a:t>
            </a:r>
            <a:r>
              <a:rPr lang="en-GB" dirty="0" err="1" smtClean="0"/>
              <a:t>Mataram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4283006" y="2139593"/>
            <a:ext cx="363550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 smtClean="0"/>
              <a:t>Universitas</a:t>
            </a:r>
            <a:r>
              <a:rPr lang="en-GB" dirty="0" smtClean="0"/>
              <a:t> </a:t>
            </a:r>
            <a:r>
              <a:rPr lang="en-GB" dirty="0"/>
              <a:t>Islam </a:t>
            </a:r>
            <a:r>
              <a:rPr lang="en-GB" dirty="0" err="1"/>
              <a:t>Negeri</a:t>
            </a:r>
            <a:r>
              <a:rPr lang="en-GB" dirty="0"/>
              <a:t> </a:t>
            </a:r>
            <a:r>
              <a:rPr lang="en-GB" dirty="0" err="1" smtClean="0"/>
              <a:t>Syarif</a:t>
            </a:r>
            <a:r>
              <a:rPr lang="en-GB" dirty="0" smtClean="0"/>
              <a:t> Hidayat </a:t>
            </a:r>
            <a:r>
              <a:rPr lang="en-GB" dirty="0" err="1" smtClean="0"/>
              <a:t>Tullah</a:t>
            </a: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/>
              <a:t>Universitas</a:t>
            </a:r>
            <a:r>
              <a:rPr lang="en-GB" dirty="0"/>
              <a:t> Islam </a:t>
            </a:r>
            <a:r>
              <a:rPr lang="en-GB" dirty="0" err="1"/>
              <a:t>Negeri</a:t>
            </a:r>
            <a:r>
              <a:rPr lang="en-GB" dirty="0"/>
              <a:t> </a:t>
            </a:r>
            <a:r>
              <a:rPr lang="en-GB" dirty="0" err="1" smtClean="0"/>
              <a:t>Sunan</a:t>
            </a:r>
            <a:r>
              <a:rPr lang="en-GB" dirty="0" smtClean="0"/>
              <a:t> </a:t>
            </a:r>
            <a:r>
              <a:rPr lang="en-GB" dirty="0" err="1" smtClean="0"/>
              <a:t>Gunung</a:t>
            </a:r>
            <a:r>
              <a:rPr lang="en-GB" dirty="0" smtClean="0"/>
              <a:t> </a:t>
            </a:r>
            <a:r>
              <a:rPr lang="en-GB" dirty="0" err="1" smtClean="0"/>
              <a:t>Djati</a:t>
            </a: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 smtClean="0"/>
              <a:t>Universitas</a:t>
            </a:r>
            <a:r>
              <a:rPr lang="en-GB" dirty="0" smtClean="0"/>
              <a:t> </a:t>
            </a:r>
            <a:r>
              <a:rPr lang="en-GB" dirty="0" err="1"/>
              <a:t>Jenderal</a:t>
            </a:r>
            <a:r>
              <a:rPr lang="en-GB" dirty="0"/>
              <a:t> </a:t>
            </a:r>
            <a:r>
              <a:rPr lang="en-GB" dirty="0" err="1"/>
              <a:t>Soediman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 smtClean="0"/>
              <a:t>Universitas</a:t>
            </a:r>
            <a:r>
              <a:rPr lang="en-GB" dirty="0" smtClean="0"/>
              <a:t> </a:t>
            </a:r>
            <a:r>
              <a:rPr lang="en-GB" dirty="0" err="1" smtClean="0"/>
              <a:t>Komputer</a:t>
            </a:r>
            <a:r>
              <a:rPr lang="en-GB" dirty="0" smtClean="0"/>
              <a:t> Indonesia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 smtClean="0"/>
              <a:t>Universitas</a:t>
            </a:r>
            <a:r>
              <a:rPr lang="en-GB" dirty="0" smtClean="0"/>
              <a:t> </a:t>
            </a:r>
            <a:r>
              <a:rPr lang="en-GB" dirty="0" err="1" smtClean="0"/>
              <a:t>Muhammadiyah</a:t>
            </a:r>
            <a:r>
              <a:rPr lang="en-GB" dirty="0" smtClean="0"/>
              <a:t> Jakarta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 smtClean="0"/>
              <a:t>Universitas</a:t>
            </a:r>
            <a:r>
              <a:rPr lang="en-GB" dirty="0" smtClean="0"/>
              <a:t> </a:t>
            </a:r>
            <a:r>
              <a:rPr lang="en-GB" dirty="0" err="1" smtClean="0"/>
              <a:t>Muhammadiyah</a:t>
            </a:r>
            <a:r>
              <a:rPr lang="en-GB" dirty="0" smtClean="0"/>
              <a:t> Sumatera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 smtClean="0"/>
              <a:t>Universitas</a:t>
            </a:r>
            <a:r>
              <a:rPr lang="en-GB" dirty="0" smtClean="0"/>
              <a:t> </a:t>
            </a:r>
            <a:r>
              <a:rPr lang="en-GB" dirty="0" err="1" smtClean="0"/>
              <a:t>Nasional</a:t>
            </a:r>
            <a:endParaRPr lang="en-GB" dirty="0" smtClean="0"/>
          </a:p>
          <a:p>
            <a:endParaRPr lang="en-GB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7918512" y="2100027"/>
            <a:ext cx="350733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/>
              <a:t>Universitas</a:t>
            </a:r>
            <a:r>
              <a:rPr lang="en-GB" dirty="0"/>
              <a:t> </a:t>
            </a:r>
            <a:r>
              <a:rPr lang="en-GB" dirty="0" err="1"/>
              <a:t>Negeri</a:t>
            </a:r>
            <a:r>
              <a:rPr lang="en-GB" dirty="0"/>
              <a:t> Semarang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 smtClean="0"/>
              <a:t>Universitas</a:t>
            </a:r>
            <a:r>
              <a:rPr lang="en-GB" dirty="0" smtClean="0"/>
              <a:t> </a:t>
            </a:r>
            <a:r>
              <a:rPr lang="en-GB" dirty="0" err="1" smtClean="0"/>
              <a:t>Pakuan</a:t>
            </a:r>
            <a:r>
              <a:rPr lang="en-GB" dirty="0" smtClean="0"/>
              <a:t> Bogor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/>
              <a:t>Universitas</a:t>
            </a:r>
            <a:r>
              <a:rPr lang="en-GB" dirty="0"/>
              <a:t> Pancasila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/>
              <a:t>Universitas</a:t>
            </a:r>
            <a:r>
              <a:rPr lang="en-GB" dirty="0"/>
              <a:t> </a:t>
            </a:r>
            <a:r>
              <a:rPr lang="en-GB" dirty="0" smtClean="0"/>
              <a:t>Sam </a:t>
            </a:r>
            <a:r>
              <a:rPr lang="en-GB" dirty="0" err="1"/>
              <a:t>Ratulangi</a:t>
            </a:r>
            <a:r>
              <a:rPr lang="en-GB" dirty="0"/>
              <a:t> Manado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/>
              <a:t>Universitas</a:t>
            </a:r>
            <a:r>
              <a:rPr lang="en-GB" dirty="0"/>
              <a:t> </a:t>
            </a:r>
            <a:r>
              <a:rPr lang="en-GB" dirty="0" err="1"/>
              <a:t>Sriwajaya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/>
              <a:t>Universitas</a:t>
            </a:r>
            <a:r>
              <a:rPr lang="en-GB" dirty="0"/>
              <a:t> Sultan </a:t>
            </a:r>
            <a:r>
              <a:rPr lang="en-GB" dirty="0" err="1"/>
              <a:t>Ageng</a:t>
            </a:r>
            <a:r>
              <a:rPr lang="en-GB" dirty="0"/>
              <a:t> </a:t>
            </a:r>
            <a:r>
              <a:rPr lang="en-GB" dirty="0" err="1"/>
              <a:t>Tirtayasa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/>
              <a:t>Universitas</a:t>
            </a:r>
            <a:r>
              <a:rPr lang="en-GB" dirty="0"/>
              <a:t> Sumatera Utara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 smtClean="0"/>
              <a:t>Universitas</a:t>
            </a:r>
            <a:r>
              <a:rPr lang="en-GB" dirty="0" smtClean="0"/>
              <a:t> Al </a:t>
            </a:r>
            <a:r>
              <a:rPr lang="en-GB" dirty="0" err="1"/>
              <a:t>Azhar</a:t>
            </a:r>
            <a:r>
              <a:rPr lang="en-GB" dirty="0"/>
              <a:t> Indonesia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 smtClean="0"/>
              <a:t>Universitas</a:t>
            </a:r>
            <a:r>
              <a:rPr lang="en-GB" dirty="0" smtClean="0"/>
              <a:t> </a:t>
            </a:r>
            <a:r>
              <a:rPr lang="en-GB" dirty="0" err="1"/>
              <a:t>Persada</a:t>
            </a:r>
            <a:r>
              <a:rPr lang="en-GB" dirty="0"/>
              <a:t> Indonesia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3465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433" y="199968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As of this year, we had corporate volunteers from 3 different companies.</a:t>
            </a:r>
          </a:p>
          <a:p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23848" y="169183"/>
            <a:ext cx="10330543" cy="5231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b="1" dirty="0" smtClean="0"/>
              <a:t>Volunteer Corporate Breakdown</a:t>
            </a:r>
            <a:endParaRPr lang="en-GB" sz="3600" b="1" dirty="0"/>
          </a:p>
        </p:txBody>
      </p:sp>
      <p:sp>
        <p:nvSpPr>
          <p:cNvPr id="6" name="Shape 233"/>
          <p:cNvSpPr/>
          <p:nvPr/>
        </p:nvSpPr>
        <p:spPr>
          <a:xfrm flipV="1">
            <a:off x="323848" y="753979"/>
            <a:ext cx="7873668" cy="15760"/>
          </a:xfrm>
          <a:prstGeom prst="line">
            <a:avLst/>
          </a:prstGeom>
          <a:ln w="60325" cap="rnd">
            <a:solidFill>
              <a:srgbClr val="C0504D"/>
            </a:solidFill>
            <a:prstDash val="sysDot"/>
          </a:ln>
        </p:spPr>
        <p:txBody>
          <a:bodyPr lIns="32145" tIns="32145" rIns="32145" bIns="32145"/>
          <a:lstStyle/>
          <a:p>
            <a:endParaRPr sz="1266"/>
          </a:p>
        </p:txBody>
      </p:sp>
      <p:sp>
        <p:nvSpPr>
          <p:cNvPr id="2" name="TextBox 1"/>
          <p:cNvSpPr txBox="1"/>
          <p:nvPr/>
        </p:nvSpPr>
        <p:spPr>
          <a:xfrm>
            <a:off x="1290529" y="2960345"/>
            <a:ext cx="757588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GB" sz="2800" dirty="0"/>
              <a:t>Accenture – 21 </a:t>
            </a:r>
            <a:r>
              <a:rPr lang="en-GB" sz="2800" dirty="0" smtClean="0"/>
              <a:t>corporate volunteers</a:t>
            </a:r>
            <a:endParaRPr lang="en-GB" sz="2800" dirty="0"/>
          </a:p>
          <a:p>
            <a:pPr marL="514350" indent="-514350">
              <a:buFontTx/>
              <a:buAutoNum type="arabicPeriod"/>
            </a:pPr>
            <a:r>
              <a:rPr lang="en-GB" sz="2800" dirty="0"/>
              <a:t>Citibank – 25 corporate </a:t>
            </a:r>
            <a:r>
              <a:rPr lang="en-GB" sz="2800" dirty="0" smtClean="0"/>
              <a:t>volunteers</a:t>
            </a:r>
            <a:endParaRPr lang="en-GB" sz="2800" dirty="0"/>
          </a:p>
          <a:p>
            <a:pPr marL="514350" indent="-514350">
              <a:buFontTx/>
              <a:buAutoNum type="arabicPeriod"/>
            </a:pPr>
            <a:r>
              <a:rPr lang="en-GB" sz="2800" dirty="0"/>
              <a:t>BINUS (Psychology) – 3 corporate </a:t>
            </a:r>
            <a:r>
              <a:rPr lang="en-GB" sz="2800" dirty="0" smtClean="0"/>
              <a:t>volunteers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729957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23848" y="221435"/>
            <a:ext cx="10644051" cy="4046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b="1" dirty="0" smtClean="0"/>
              <a:t>Active Volunteer Partners</a:t>
            </a:r>
            <a:endParaRPr lang="en-GB" sz="3200" b="1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061394"/>
              </p:ext>
            </p:extLst>
          </p:nvPr>
        </p:nvGraphicFramePr>
        <p:xfrm>
          <a:off x="1865272" y="901336"/>
          <a:ext cx="8770642" cy="5258834"/>
        </p:xfrm>
        <a:graphic>
          <a:graphicData uri="http://schemas.openxmlformats.org/drawingml/2006/table">
            <a:tbl>
              <a:tblPr firstRow="1" bandRow="1">
                <a:tableStyleId>{5202B0CA-FC54-4496-8BCA-5EF66A818D29}</a:tableStyleId>
              </a:tblPr>
              <a:tblGrid>
                <a:gridCol w="4385321">
                  <a:extLst>
                    <a:ext uri="{9D8B030D-6E8A-4147-A177-3AD203B41FA5}">
                      <a16:colId xmlns:a16="http://schemas.microsoft.com/office/drawing/2014/main" xmlns="" val="2952641538"/>
                    </a:ext>
                  </a:extLst>
                </a:gridCol>
                <a:gridCol w="4385321">
                  <a:extLst>
                    <a:ext uri="{9D8B030D-6E8A-4147-A177-3AD203B41FA5}">
                      <a16:colId xmlns:a16="http://schemas.microsoft.com/office/drawing/2014/main" xmlns="" val="1362610992"/>
                    </a:ext>
                  </a:extLst>
                </a:gridCol>
              </a:tblGrid>
              <a:tr h="580554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Name</a:t>
                      </a:r>
                      <a:endParaRPr lang="en-GB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Number</a:t>
                      </a:r>
                      <a:r>
                        <a:rPr lang="en-GB" sz="1600" baseline="0" dirty="0" smtClean="0"/>
                        <a:t> of Volunteers Admitted / (In process)</a:t>
                      </a:r>
                      <a:endParaRPr lang="en-GB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57106643"/>
                  </a:ext>
                </a:extLst>
              </a:tr>
              <a:tr h="467828">
                <a:tc>
                  <a:txBody>
                    <a:bodyPr/>
                    <a:lstStyle/>
                    <a:p>
                      <a:r>
                        <a:rPr lang="en-GB" sz="1600" dirty="0" err="1" smtClean="0"/>
                        <a:t>Indorelawan</a:t>
                      </a:r>
                      <a:endParaRPr lang="en-GB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88</a:t>
                      </a:r>
                      <a:endParaRPr lang="en-GB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41420994"/>
                  </a:ext>
                </a:extLst>
              </a:tr>
              <a:tr h="467828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International Internships - Australia</a:t>
                      </a:r>
                      <a:endParaRPr lang="en-GB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3 / (1)</a:t>
                      </a:r>
                      <a:endParaRPr lang="en-GB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08772435"/>
                  </a:ext>
                </a:extLst>
              </a:tr>
              <a:tr h="467828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Cross</a:t>
                      </a:r>
                      <a:r>
                        <a:rPr lang="en-GB" sz="1600" baseline="0" dirty="0" smtClean="0"/>
                        <a:t> Fields - Japan</a:t>
                      </a:r>
                      <a:endParaRPr lang="en-GB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1</a:t>
                      </a:r>
                      <a:endParaRPr lang="en-GB" sz="1600" b="1" dirty="0" smtClean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13356160"/>
                  </a:ext>
                </a:extLst>
              </a:tr>
              <a:tr h="467828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BINUS TFI</a:t>
                      </a:r>
                      <a:endParaRPr lang="en-GB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4</a:t>
                      </a:r>
                      <a:endParaRPr lang="en-GB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09448305"/>
                  </a:ext>
                </a:extLst>
              </a:tr>
              <a:tr h="467828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UI Psychology</a:t>
                      </a:r>
                      <a:endParaRPr lang="en-GB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2</a:t>
                      </a:r>
                      <a:endParaRPr lang="en-GB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12884121"/>
                  </a:ext>
                </a:extLst>
              </a:tr>
              <a:tr h="467828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UMN</a:t>
                      </a:r>
                      <a:endParaRPr lang="en-GB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3</a:t>
                      </a:r>
                      <a:endParaRPr lang="en-GB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83346049"/>
                  </a:ext>
                </a:extLst>
              </a:tr>
              <a:tr h="467828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AIESEC in </a:t>
                      </a:r>
                      <a:r>
                        <a:rPr lang="en-GB" sz="1600" dirty="0" err="1" smtClean="0"/>
                        <a:t>Trisakti</a:t>
                      </a:r>
                      <a:endParaRPr lang="en-GB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5</a:t>
                      </a:r>
                      <a:endParaRPr lang="en-GB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90163520"/>
                  </a:ext>
                </a:extLst>
              </a:tr>
              <a:tr h="467828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Pathway Project</a:t>
                      </a:r>
                      <a:endParaRPr lang="en-GB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1</a:t>
                      </a:r>
                      <a:endParaRPr lang="en-GB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63982320"/>
                  </a:ext>
                </a:extLst>
              </a:tr>
              <a:tr h="467828">
                <a:tc>
                  <a:txBody>
                    <a:bodyPr/>
                    <a:lstStyle/>
                    <a:p>
                      <a:r>
                        <a:rPr lang="en-GB" sz="1600" dirty="0" err="1" smtClean="0"/>
                        <a:t>NGOexchange</a:t>
                      </a:r>
                      <a:r>
                        <a:rPr lang="en-GB" sz="1600" dirty="0" smtClean="0"/>
                        <a:t> - Global</a:t>
                      </a:r>
                      <a:endParaRPr lang="en-GB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0</a:t>
                      </a:r>
                      <a:endParaRPr lang="en-GB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73789239"/>
                  </a:ext>
                </a:extLst>
              </a:tr>
              <a:tr h="467828">
                <a:tc>
                  <a:txBody>
                    <a:bodyPr/>
                    <a:lstStyle/>
                    <a:p>
                      <a:r>
                        <a:rPr lang="en-GB" sz="1600" dirty="0" err="1" smtClean="0"/>
                        <a:t>Pyxera</a:t>
                      </a:r>
                      <a:r>
                        <a:rPr lang="en-GB" sz="1600" dirty="0" smtClean="0"/>
                        <a:t> - Global</a:t>
                      </a:r>
                      <a:endParaRPr lang="en-GB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0</a:t>
                      </a:r>
                      <a:endParaRPr lang="en-GB" sz="16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42556726"/>
                  </a:ext>
                </a:extLst>
              </a:tr>
            </a:tbl>
          </a:graphicData>
        </a:graphic>
      </p:graphicFrame>
      <p:sp>
        <p:nvSpPr>
          <p:cNvPr id="7" name="Shape 233"/>
          <p:cNvSpPr/>
          <p:nvPr/>
        </p:nvSpPr>
        <p:spPr>
          <a:xfrm flipV="1">
            <a:off x="323848" y="753979"/>
            <a:ext cx="7873668" cy="15760"/>
          </a:xfrm>
          <a:prstGeom prst="line">
            <a:avLst/>
          </a:prstGeom>
          <a:ln w="60325" cap="rnd">
            <a:solidFill>
              <a:srgbClr val="C0504D"/>
            </a:solidFill>
            <a:prstDash val="sysDot"/>
          </a:ln>
        </p:spPr>
        <p:txBody>
          <a:bodyPr lIns="32145" tIns="32145" rIns="32145" bIns="32145"/>
          <a:lstStyle/>
          <a:p>
            <a:endParaRPr sz="1266"/>
          </a:p>
        </p:txBody>
      </p:sp>
    </p:spTree>
    <p:extLst>
      <p:ext uri="{BB962C8B-B14F-4D97-AF65-F5344CB8AC3E}">
        <p14:creationId xmlns:p14="http://schemas.microsoft.com/office/powerpoint/2010/main" val="2354100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48" y="215645"/>
            <a:ext cx="10644051" cy="404614"/>
          </a:xfrm>
        </p:spPr>
        <p:txBody>
          <a:bodyPr>
            <a:normAutofit fontScale="90000"/>
          </a:bodyPr>
          <a:lstStyle/>
          <a:p>
            <a:r>
              <a:rPr lang="en-GB" sz="3600" b="1" dirty="0" smtClean="0"/>
              <a:t>Volunteer and Intern Requests</a:t>
            </a:r>
            <a:endParaRPr lang="en-GB" sz="3600" b="1" dirty="0"/>
          </a:p>
        </p:txBody>
      </p:sp>
      <p:sp>
        <p:nvSpPr>
          <p:cNvPr id="4" name="Shape 233"/>
          <p:cNvSpPr/>
          <p:nvPr/>
        </p:nvSpPr>
        <p:spPr>
          <a:xfrm flipV="1">
            <a:off x="323848" y="753979"/>
            <a:ext cx="7873668" cy="15760"/>
          </a:xfrm>
          <a:prstGeom prst="line">
            <a:avLst/>
          </a:prstGeom>
          <a:ln w="60325" cap="rnd">
            <a:solidFill>
              <a:srgbClr val="C0504D"/>
            </a:solidFill>
            <a:prstDash val="sysDot"/>
          </a:ln>
        </p:spPr>
        <p:txBody>
          <a:bodyPr lIns="32145" tIns="32145" rIns="32145" bIns="32145"/>
          <a:lstStyle/>
          <a:p>
            <a:endParaRPr sz="1266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365907263"/>
              </p:ext>
            </p:extLst>
          </p:nvPr>
        </p:nvGraphicFramePr>
        <p:xfrm>
          <a:off x="-751115" y="1842832"/>
          <a:ext cx="12306300" cy="44704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2299" y="880155"/>
            <a:ext cx="10515600" cy="8522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/>
              <a:t>Requests for </a:t>
            </a:r>
            <a:r>
              <a:rPr lang="en-GB" sz="2000" dirty="0" smtClean="0"/>
              <a:t>Volunteers and Interns </a:t>
            </a:r>
            <a:r>
              <a:rPr lang="en-GB" sz="2000" dirty="0"/>
              <a:t>were </a:t>
            </a:r>
            <a:r>
              <a:rPr lang="en-GB" sz="2000" b="1" dirty="0" smtClean="0">
                <a:solidFill>
                  <a:srgbClr val="9A0000"/>
                </a:solidFill>
              </a:rPr>
              <a:t>78.6% </a:t>
            </a:r>
            <a:r>
              <a:rPr lang="en-GB" sz="2000" dirty="0" smtClean="0"/>
              <a:t>met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32572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210" y="1088752"/>
            <a:ext cx="4634595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000" dirty="0" smtClean="0">
                <a:latin typeface="+mj-lt"/>
              </a:rPr>
              <a:t>We currently have a total of </a:t>
            </a:r>
            <a:r>
              <a:rPr lang="en-GB" sz="2000" b="1" dirty="0" smtClean="0">
                <a:solidFill>
                  <a:srgbClr val="9A0000"/>
                </a:solidFill>
                <a:latin typeface="+mj-lt"/>
              </a:rPr>
              <a:t>12 students </a:t>
            </a:r>
            <a:r>
              <a:rPr lang="en-GB" sz="2000" dirty="0" smtClean="0">
                <a:latin typeface="+mj-lt"/>
              </a:rPr>
              <a:t>who are doing their research at YCAB. 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23848" y="169183"/>
            <a:ext cx="10330543" cy="5231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b="1" dirty="0" smtClean="0"/>
              <a:t>Research (</a:t>
            </a:r>
            <a:r>
              <a:rPr lang="en-GB" sz="3600" b="1" dirty="0" err="1" smtClean="0"/>
              <a:t>Penelitian</a:t>
            </a:r>
            <a:r>
              <a:rPr lang="en-GB" sz="3600" b="1" dirty="0" smtClean="0"/>
              <a:t>)</a:t>
            </a:r>
            <a:endParaRPr lang="en-GB" sz="3600" b="1" dirty="0"/>
          </a:p>
        </p:txBody>
      </p:sp>
      <p:sp>
        <p:nvSpPr>
          <p:cNvPr id="5" name="Shape 233"/>
          <p:cNvSpPr/>
          <p:nvPr/>
        </p:nvSpPr>
        <p:spPr>
          <a:xfrm flipV="1">
            <a:off x="323848" y="757646"/>
            <a:ext cx="3830141" cy="12093"/>
          </a:xfrm>
          <a:prstGeom prst="line">
            <a:avLst/>
          </a:prstGeom>
          <a:ln w="60325" cap="rnd">
            <a:solidFill>
              <a:srgbClr val="C0504D"/>
            </a:solidFill>
            <a:prstDash val="sysDot"/>
          </a:ln>
        </p:spPr>
        <p:txBody>
          <a:bodyPr lIns="32145" tIns="32145" rIns="32145" bIns="32145"/>
          <a:lstStyle/>
          <a:p>
            <a:endParaRPr sz="1266"/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1574434952"/>
              </p:ext>
            </p:extLst>
          </p:nvPr>
        </p:nvGraphicFramePr>
        <p:xfrm>
          <a:off x="323848" y="1926771"/>
          <a:ext cx="4275366" cy="4229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1"/>
          <p:cNvSpPr txBox="1"/>
          <p:nvPr/>
        </p:nvSpPr>
        <p:spPr>
          <a:xfrm>
            <a:off x="3402876" y="2179258"/>
            <a:ext cx="440872" cy="31024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9</a:t>
            </a:r>
            <a:endParaRPr lang="en-GB" sz="1100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6235979"/>
              </p:ext>
            </p:extLst>
          </p:nvPr>
        </p:nvGraphicFramePr>
        <p:xfrm>
          <a:off x="4865916" y="206752"/>
          <a:ext cx="6988628" cy="6486812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443029">
                  <a:extLst>
                    <a:ext uri="{9D8B030D-6E8A-4147-A177-3AD203B41FA5}">
                      <a16:colId xmlns:a16="http://schemas.microsoft.com/office/drawing/2014/main" xmlns="" val="561545098"/>
                    </a:ext>
                  </a:extLst>
                </a:gridCol>
                <a:gridCol w="1291647">
                  <a:extLst>
                    <a:ext uri="{9D8B030D-6E8A-4147-A177-3AD203B41FA5}">
                      <a16:colId xmlns:a16="http://schemas.microsoft.com/office/drawing/2014/main" xmlns="" val="3274781528"/>
                    </a:ext>
                  </a:extLst>
                </a:gridCol>
                <a:gridCol w="1861733">
                  <a:extLst>
                    <a:ext uri="{9D8B030D-6E8A-4147-A177-3AD203B41FA5}">
                      <a16:colId xmlns:a16="http://schemas.microsoft.com/office/drawing/2014/main" xmlns="" val="514815009"/>
                    </a:ext>
                  </a:extLst>
                </a:gridCol>
                <a:gridCol w="3392219">
                  <a:extLst>
                    <a:ext uri="{9D8B030D-6E8A-4147-A177-3AD203B41FA5}">
                      <a16:colId xmlns:a16="http://schemas.microsoft.com/office/drawing/2014/main" xmlns="" val="1617497439"/>
                    </a:ext>
                  </a:extLst>
                </a:gridCol>
              </a:tblGrid>
              <a:tr h="322610"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No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Name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University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Research</a:t>
                      </a:r>
                      <a:r>
                        <a:rPr lang="en-GB" sz="1500" baseline="0" dirty="0" smtClean="0"/>
                        <a:t> Topic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44493112"/>
                  </a:ext>
                </a:extLst>
              </a:tr>
              <a:tr h="533513"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1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Daniel Triparmadi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kern="1200" dirty="0" err="1" smtClean="0">
                          <a:effectLst/>
                        </a:rPr>
                        <a:t>Universitas</a:t>
                      </a:r>
                      <a:r>
                        <a:rPr lang="en-GB" sz="1500" kern="1200" dirty="0" smtClean="0">
                          <a:effectLst/>
                        </a:rPr>
                        <a:t> </a:t>
                      </a:r>
                      <a:r>
                        <a:rPr lang="en-GB" sz="1500" kern="1200" dirty="0" err="1" smtClean="0">
                          <a:effectLst/>
                        </a:rPr>
                        <a:t>Parahyangan</a:t>
                      </a:r>
                      <a:r>
                        <a:rPr lang="en-GB" sz="1500" kern="1200" dirty="0" smtClean="0">
                          <a:effectLst/>
                        </a:rPr>
                        <a:t> / S1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kern="1200" dirty="0" smtClean="0">
                          <a:effectLst/>
                        </a:rPr>
                        <a:t>Case study: Relationship between YCAB</a:t>
                      </a:r>
                      <a:r>
                        <a:rPr lang="en-GB" sz="1500" kern="1200" baseline="0" dirty="0" smtClean="0">
                          <a:effectLst/>
                        </a:rPr>
                        <a:t> and the government 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124722139"/>
                  </a:ext>
                </a:extLst>
              </a:tr>
              <a:tr h="338901"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2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dirty="0" err="1" smtClean="0"/>
                        <a:t>Silvi</a:t>
                      </a:r>
                      <a:r>
                        <a:rPr lang="en-GB" sz="1500" dirty="0" smtClean="0"/>
                        <a:t> </a:t>
                      </a:r>
                      <a:r>
                        <a:rPr lang="en-GB" sz="1500" dirty="0" err="1" smtClean="0"/>
                        <a:t>Salsabil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UNTAR </a:t>
                      </a:r>
                      <a:r>
                        <a:rPr lang="en-GB" sz="1500" kern="1200" dirty="0" smtClean="0">
                          <a:effectLst/>
                        </a:rPr>
                        <a:t>/ S1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Produced a video about</a:t>
                      </a:r>
                      <a:r>
                        <a:rPr lang="en-GB" sz="1500" baseline="0" dirty="0" smtClean="0"/>
                        <a:t> </a:t>
                      </a:r>
                      <a:r>
                        <a:rPr lang="en-GB" sz="1500" baseline="0" dirty="0" err="1" smtClean="0"/>
                        <a:t>Rumah</a:t>
                      </a:r>
                      <a:r>
                        <a:rPr lang="en-GB" sz="1500" baseline="0" dirty="0" smtClean="0"/>
                        <a:t> </a:t>
                      </a:r>
                      <a:r>
                        <a:rPr lang="en-GB" sz="1500" baseline="0" dirty="0" err="1" smtClean="0"/>
                        <a:t>Belajar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686417759"/>
                  </a:ext>
                </a:extLst>
              </a:tr>
              <a:tr h="338901"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3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Nathania Irfan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UNTAR </a:t>
                      </a:r>
                      <a:r>
                        <a:rPr lang="en-GB" sz="1500" kern="1200" dirty="0" smtClean="0">
                          <a:effectLst/>
                        </a:rPr>
                        <a:t>/ S1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Produced</a:t>
                      </a:r>
                      <a:r>
                        <a:rPr lang="en-GB" sz="1500" baseline="0" dirty="0" smtClean="0"/>
                        <a:t> a</a:t>
                      </a:r>
                      <a:r>
                        <a:rPr lang="en-GB" sz="1500" dirty="0" smtClean="0"/>
                        <a:t> video about Microfinance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372759230"/>
                  </a:ext>
                </a:extLst>
              </a:tr>
              <a:tr h="324600"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4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Izza </a:t>
                      </a:r>
                      <a:r>
                        <a:rPr lang="en-GB" sz="1500" dirty="0" err="1" smtClean="0"/>
                        <a:t>Fikria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UI </a:t>
                      </a:r>
                      <a:r>
                        <a:rPr lang="en-GB" sz="1500" kern="1200" dirty="0" smtClean="0">
                          <a:effectLst/>
                        </a:rPr>
                        <a:t>/ S1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baseline="0" dirty="0" smtClean="0"/>
                        <a:t>Wrote a report on YCAB’s communication strategy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924878484"/>
                  </a:ext>
                </a:extLst>
              </a:tr>
              <a:tr h="533513"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5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Wilson Cristian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UI </a:t>
                      </a:r>
                      <a:r>
                        <a:rPr lang="en-GB" sz="1500" kern="1200" dirty="0" smtClean="0">
                          <a:effectLst/>
                        </a:rPr>
                        <a:t>/ S1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dirty="0" smtClean="0"/>
                        <a:t>Wrote a report on </a:t>
                      </a:r>
                      <a:r>
                        <a:rPr lang="en-GB" sz="1500" baseline="0" dirty="0" smtClean="0"/>
                        <a:t>knowledge management at YCAB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705678424"/>
                  </a:ext>
                </a:extLst>
              </a:tr>
              <a:tr h="533513"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6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Nurul </a:t>
                      </a:r>
                      <a:r>
                        <a:rPr lang="en-GB" sz="1500" dirty="0" err="1" smtClean="0"/>
                        <a:t>Hanifah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dirty="0" err="1" smtClean="0"/>
                        <a:t>Universitas</a:t>
                      </a:r>
                      <a:r>
                        <a:rPr lang="en-GB" sz="1500" dirty="0" smtClean="0"/>
                        <a:t> Budi </a:t>
                      </a:r>
                      <a:r>
                        <a:rPr lang="en-GB" sz="1500" dirty="0" err="1" smtClean="0"/>
                        <a:t>Luhur</a:t>
                      </a:r>
                      <a:r>
                        <a:rPr lang="en-GB" sz="1500" dirty="0" smtClean="0"/>
                        <a:t> </a:t>
                      </a:r>
                      <a:r>
                        <a:rPr lang="en-GB" sz="1500" kern="1200" dirty="0" smtClean="0">
                          <a:effectLst/>
                        </a:rPr>
                        <a:t>/ S1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Wrote a report on YCAB’s Human Resource</a:t>
                      </a:r>
                      <a:r>
                        <a:rPr lang="en-GB" sz="1500" baseline="0" dirty="0" smtClean="0"/>
                        <a:t> Department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697511685"/>
                  </a:ext>
                </a:extLst>
              </a:tr>
              <a:tr h="533513"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7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Intan </a:t>
                      </a:r>
                      <a:r>
                        <a:rPr lang="en-GB" sz="1500" dirty="0" err="1" smtClean="0"/>
                        <a:t>Adiningsih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dirty="0" err="1" smtClean="0"/>
                        <a:t>Universitas</a:t>
                      </a:r>
                      <a:r>
                        <a:rPr lang="en-GB" sz="1500" baseline="0" dirty="0" smtClean="0"/>
                        <a:t> </a:t>
                      </a:r>
                      <a:r>
                        <a:rPr lang="en-GB" sz="1500" baseline="0" dirty="0" err="1" smtClean="0"/>
                        <a:t>Atma</a:t>
                      </a:r>
                      <a:r>
                        <a:rPr lang="en-GB" sz="1500" baseline="0" dirty="0" smtClean="0"/>
                        <a:t> Jaya </a:t>
                      </a:r>
                      <a:r>
                        <a:rPr lang="en-GB" sz="1500" kern="1200" dirty="0" smtClean="0">
                          <a:effectLst/>
                        </a:rPr>
                        <a:t>/ S1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Wrote</a:t>
                      </a:r>
                      <a:r>
                        <a:rPr lang="en-GB" sz="1500" baseline="0" dirty="0" smtClean="0"/>
                        <a:t> a report</a:t>
                      </a:r>
                      <a:r>
                        <a:rPr lang="en-GB" sz="1500" dirty="0" smtClean="0"/>
                        <a:t> about social entrepreneurship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707108719"/>
                  </a:ext>
                </a:extLst>
              </a:tr>
              <a:tr h="533513"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8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Rezky Nugraha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kern="1200" dirty="0" err="1" smtClean="0">
                          <a:effectLst/>
                        </a:rPr>
                        <a:t>Ritsumeikan</a:t>
                      </a:r>
                      <a:r>
                        <a:rPr lang="en-GB" sz="1500" kern="1200" dirty="0" smtClean="0">
                          <a:effectLst/>
                        </a:rPr>
                        <a:t> Asia Pacific University / S1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Wrote a thesis</a:t>
                      </a:r>
                      <a:r>
                        <a:rPr lang="en-GB" sz="1500" baseline="0" dirty="0" smtClean="0"/>
                        <a:t> on social entrepreneurship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635525474"/>
                  </a:ext>
                </a:extLst>
              </a:tr>
              <a:tr h="533513"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9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Karen Santoso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dirty="0" err="1" smtClean="0"/>
                        <a:t>Universitas</a:t>
                      </a:r>
                      <a:r>
                        <a:rPr lang="en-GB" sz="1500" baseline="0" dirty="0" smtClean="0"/>
                        <a:t> </a:t>
                      </a:r>
                      <a:r>
                        <a:rPr lang="en-GB" sz="1500" baseline="0" dirty="0" err="1" smtClean="0"/>
                        <a:t>Prasetya</a:t>
                      </a:r>
                      <a:r>
                        <a:rPr lang="en-GB" sz="1500" baseline="0" dirty="0" smtClean="0"/>
                        <a:t> </a:t>
                      </a:r>
                      <a:r>
                        <a:rPr lang="en-GB" sz="1500" baseline="0" dirty="0" err="1" smtClean="0"/>
                        <a:t>Mulya</a:t>
                      </a:r>
                      <a:r>
                        <a:rPr lang="en-GB" sz="1500" baseline="0" dirty="0" smtClean="0"/>
                        <a:t> </a:t>
                      </a:r>
                      <a:r>
                        <a:rPr lang="en-GB" sz="1500" kern="1200" dirty="0" smtClean="0">
                          <a:effectLst/>
                        </a:rPr>
                        <a:t>/ S1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Study Case: YCAB’s perception</a:t>
                      </a:r>
                      <a:r>
                        <a:rPr lang="en-GB" sz="1500" baseline="0" dirty="0" smtClean="0"/>
                        <a:t> on the business world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401833313"/>
                  </a:ext>
                </a:extLst>
              </a:tr>
              <a:tr h="533513"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10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Catherine </a:t>
                      </a:r>
                      <a:r>
                        <a:rPr lang="en-GB" sz="1500" dirty="0" err="1" smtClean="0"/>
                        <a:t>Sumardi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BINUS </a:t>
                      </a:r>
                      <a:r>
                        <a:rPr lang="en-GB" sz="1500" kern="1200" dirty="0" smtClean="0">
                          <a:effectLst/>
                        </a:rPr>
                        <a:t>/ S1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Service learning:</a:t>
                      </a:r>
                      <a:r>
                        <a:rPr lang="en-GB" sz="1500" baseline="0" dirty="0" smtClean="0"/>
                        <a:t> Gardening class for </a:t>
                      </a:r>
                      <a:r>
                        <a:rPr lang="en-GB" sz="1500" baseline="0" dirty="0" err="1" smtClean="0"/>
                        <a:t>Rumah</a:t>
                      </a:r>
                      <a:r>
                        <a:rPr lang="en-GB" sz="1500" baseline="0" dirty="0" smtClean="0"/>
                        <a:t> </a:t>
                      </a:r>
                      <a:r>
                        <a:rPr lang="en-GB" sz="1500" baseline="0" dirty="0" err="1" smtClean="0"/>
                        <a:t>Belajar’s</a:t>
                      </a:r>
                      <a:r>
                        <a:rPr lang="en-GB" sz="1500" baseline="0" dirty="0" smtClean="0"/>
                        <a:t>  students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86981855"/>
                  </a:ext>
                </a:extLst>
              </a:tr>
              <a:tr h="533513"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11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Samantha Christy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UKRIDA </a:t>
                      </a:r>
                      <a:r>
                        <a:rPr lang="en-GB" sz="1500" kern="1200" dirty="0" smtClean="0">
                          <a:effectLst/>
                        </a:rPr>
                        <a:t>/ S1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Wrote a report on the</a:t>
                      </a:r>
                      <a:r>
                        <a:rPr lang="en-GB" sz="1500" baseline="0" dirty="0" smtClean="0"/>
                        <a:t> life of RB students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474556969"/>
                  </a:ext>
                </a:extLst>
              </a:tr>
              <a:tr h="533513"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12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dirty="0" err="1" smtClean="0"/>
                        <a:t>Noy</a:t>
                      </a:r>
                      <a:r>
                        <a:rPr lang="en-GB" sz="1500" dirty="0" smtClean="0"/>
                        <a:t> Isabella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UPH </a:t>
                      </a:r>
                      <a:r>
                        <a:rPr lang="en-GB" sz="1500" kern="1200" dirty="0" smtClean="0">
                          <a:effectLst/>
                        </a:rPr>
                        <a:t>/ S1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500" dirty="0" smtClean="0"/>
                        <a:t>Wrote a report on YCAB’s education and economic</a:t>
                      </a:r>
                      <a:r>
                        <a:rPr lang="en-GB" sz="1500" baseline="0" dirty="0" smtClean="0"/>
                        <a:t> empowerment program</a:t>
                      </a:r>
                      <a:endParaRPr lang="en-GB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2855183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1311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0699" y="806632"/>
            <a:ext cx="3190602" cy="3190602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1524000" y="214195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 smtClean="0">
                <a:solidFill>
                  <a:srgbClr val="C00000"/>
                </a:solidFill>
              </a:rPr>
              <a:t>THANK YOU!</a:t>
            </a:r>
            <a:endParaRPr lang="en-GB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50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1945178"/>
              </p:ext>
            </p:extLst>
          </p:nvPr>
        </p:nvGraphicFramePr>
        <p:xfrm>
          <a:off x="885141" y="996043"/>
          <a:ext cx="10691816" cy="33013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>
          <a:xfrm>
            <a:off x="323848" y="169183"/>
            <a:ext cx="10330543" cy="5231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b="1" dirty="0" smtClean="0"/>
              <a:t>Growth of Volunteers and Interns 2015-2018</a:t>
            </a:r>
            <a:endParaRPr lang="en-GB" sz="3600" b="1" dirty="0"/>
          </a:p>
        </p:txBody>
      </p:sp>
      <p:sp>
        <p:nvSpPr>
          <p:cNvPr id="5" name="Shape 233"/>
          <p:cNvSpPr/>
          <p:nvPr/>
        </p:nvSpPr>
        <p:spPr>
          <a:xfrm>
            <a:off x="323848" y="692332"/>
            <a:ext cx="7791452" cy="0"/>
          </a:xfrm>
          <a:prstGeom prst="line">
            <a:avLst/>
          </a:prstGeom>
          <a:ln w="60325" cap="rnd">
            <a:solidFill>
              <a:srgbClr val="C0504D"/>
            </a:solidFill>
            <a:prstDash val="sysDot"/>
          </a:ln>
        </p:spPr>
        <p:txBody>
          <a:bodyPr lIns="32145" tIns="32145" rIns="32145" bIns="32145"/>
          <a:lstStyle/>
          <a:p>
            <a:endParaRPr sz="1266"/>
          </a:p>
        </p:txBody>
      </p:sp>
      <p:sp>
        <p:nvSpPr>
          <p:cNvPr id="18" name="Rectangle 17"/>
          <p:cNvSpPr/>
          <p:nvPr/>
        </p:nvSpPr>
        <p:spPr>
          <a:xfrm>
            <a:off x="1173642" y="4767942"/>
            <a:ext cx="9840457" cy="1045028"/>
          </a:xfrm>
          <a:prstGeom prst="rect">
            <a:avLst/>
          </a:prstGeom>
          <a:solidFill>
            <a:srgbClr val="868686"/>
          </a:solidFill>
          <a:ln>
            <a:solidFill>
              <a:srgbClr val="86868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1364085" y="4936513"/>
            <a:ext cx="965001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dirty="0">
                <a:solidFill>
                  <a:schemeClr val="bg1"/>
                </a:solidFill>
              </a:rPr>
              <a:t>TOTAL VOLUNTEERS (accumulative since </a:t>
            </a:r>
            <a:r>
              <a:rPr lang="en-GB" sz="3200" dirty="0" smtClean="0">
                <a:solidFill>
                  <a:schemeClr val="bg1"/>
                </a:solidFill>
              </a:rPr>
              <a:t>1999): </a:t>
            </a:r>
            <a:r>
              <a:rPr lang="en-GB" sz="4000" dirty="0" smtClean="0">
                <a:solidFill>
                  <a:srgbClr val="C00000"/>
                </a:solidFill>
              </a:rPr>
              <a:t>17,227</a:t>
            </a:r>
            <a:r>
              <a:rPr lang="en-GB" sz="3200" dirty="0" smtClean="0">
                <a:solidFill>
                  <a:srgbClr val="C00000"/>
                </a:solidFill>
              </a:rPr>
              <a:t> </a:t>
            </a:r>
            <a:endParaRPr lang="en-GB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704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48" y="169183"/>
            <a:ext cx="10330543" cy="523149"/>
          </a:xfrm>
        </p:spPr>
        <p:txBody>
          <a:bodyPr>
            <a:normAutofit fontScale="90000"/>
          </a:bodyPr>
          <a:lstStyle/>
          <a:p>
            <a:r>
              <a:rPr lang="en-GB" sz="3600" b="1" dirty="0" smtClean="0"/>
              <a:t>Volunteer Applications</a:t>
            </a:r>
            <a:endParaRPr lang="en-GB" sz="3600" b="1" dirty="0"/>
          </a:p>
        </p:txBody>
      </p:sp>
      <p:sp>
        <p:nvSpPr>
          <p:cNvPr id="31" name="Content Placeholder 15"/>
          <p:cNvSpPr txBox="1">
            <a:spLocks/>
          </p:cNvSpPr>
          <p:nvPr/>
        </p:nvSpPr>
        <p:spPr>
          <a:xfrm>
            <a:off x="895349" y="1433138"/>
            <a:ext cx="10496552" cy="214826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 smtClean="0"/>
              <a:t>As of December 11, we have a total of </a:t>
            </a:r>
            <a:r>
              <a:rPr lang="en-GB" b="1" dirty="0" smtClean="0">
                <a:solidFill>
                  <a:srgbClr val="C00000"/>
                </a:solidFill>
              </a:rPr>
              <a:t>264 Volunteers, </a:t>
            </a:r>
            <a:r>
              <a:rPr lang="en-GB" dirty="0" smtClean="0"/>
              <a:t>which is divided into 3 categories: </a:t>
            </a:r>
          </a:p>
          <a:p>
            <a:pPr marL="0" indent="0">
              <a:buNone/>
            </a:pPr>
            <a:endParaRPr lang="en-GB" dirty="0"/>
          </a:p>
          <a:p>
            <a:pPr>
              <a:buFontTx/>
              <a:buChar char="-"/>
            </a:pPr>
            <a:r>
              <a:rPr lang="en-GB" sz="2200" dirty="0" smtClean="0"/>
              <a:t>Volunteers</a:t>
            </a:r>
          </a:p>
          <a:p>
            <a:pPr>
              <a:buFontTx/>
              <a:buChar char="-"/>
            </a:pPr>
            <a:r>
              <a:rPr lang="en-GB" sz="2200" dirty="0" smtClean="0"/>
              <a:t>Interns (Minimum period of 1 month)</a:t>
            </a:r>
          </a:p>
          <a:p>
            <a:pPr>
              <a:buFontTx/>
              <a:buChar char="-"/>
            </a:pPr>
            <a:r>
              <a:rPr lang="en-GB" sz="2200" dirty="0" smtClean="0"/>
              <a:t>Corporate Volunteer</a:t>
            </a:r>
          </a:p>
        </p:txBody>
      </p:sp>
      <p:graphicFrame>
        <p:nvGraphicFramePr>
          <p:cNvPr id="23" name="Chart 22"/>
          <p:cNvGraphicFramePr/>
          <p:nvPr>
            <p:extLst>
              <p:ext uri="{D42A27DB-BD31-4B8C-83A1-F6EECF244321}">
                <p14:modId xmlns:p14="http://schemas.microsoft.com/office/powerpoint/2010/main" val="4099061649"/>
              </p:ext>
            </p:extLst>
          </p:nvPr>
        </p:nvGraphicFramePr>
        <p:xfrm>
          <a:off x="-179614" y="3172234"/>
          <a:ext cx="13316859" cy="30190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4" name="Shape 233"/>
          <p:cNvSpPr/>
          <p:nvPr/>
        </p:nvSpPr>
        <p:spPr>
          <a:xfrm flipV="1">
            <a:off x="323848" y="753979"/>
            <a:ext cx="7873668" cy="15760"/>
          </a:xfrm>
          <a:prstGeom prst="line">
            <a:avLst/>
          </a:prstGeom>
          <a:ln w="60325" cap="rnd">
            <a:solidFill>
              <a:srgbClr val="C0504D"/>
            </a:solidFill>
            <a:prstDash val="sysDot"/>
          </a:ln>
        </p:spPr>
        <p:txBody>
          <a:bodyPr lIns="32145" tIns="32145" rIns="32145" bIns="32145"/>
          <a:lstStyle/>
          <a:p>
            <a:endParaRPr sz="1266"/>
          </a:p>
        </p:txBody>
      </p:sp>
    </p:spTree>
    <p:extLst>
      <p:ext uri="{BB962C8B-B14F-4D97-AF65-F5344CB8AC3E}">
        <p14:creationId xmlns:p14="http://schemas.microsoft.com/office/powerpoint/2010/main" val="4139857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48" y="169183"/>
            <a:ext cx="10330543" cy="523149"/>
          </a:xfrm>
        </p:spPr>
        <p:txBody>
          <a:bodyPr>
            <a:normAutofit fontScale="90000"/>
          </a:bodyPr>
          <a:lstStyle/>
          <a:p>
            <a:r>
              <a:rPr lang="en-GB" sz="3600" b="1" dirty="0" smtClean="0"/>
              <a:t>Volunteer Demographics</a:t>
            </a:r>
            <a:endParaRPr lang="en-GB" sz="3600" b="1" dirty="0"/>
          </a:p>
        </p:txBody>
      </p:sp>
      <p:graphicFrame>
        <p:nvGraphicFramePr>
          <p:cNvPr id="13" name="Chart 12"/>
          <p:cNvGraphicFramePr/>
          <p:nvPr>
            <p:extLst>
              <p:ext uri="{D42A27DB-BD31-4B8C-83A1-F6EECF244321}">
                <p14:modId xmlns:p14="http://schemas.microsoft.com/office/powerpoint/2010/main" val="2889000944"/>
              </p:ext>
            </p:extLst>
          </p:nvPr>
        </p:nvGraphicFramePr>
        <p:xfrm>
          <a:off x="6276240" y="979712"/>
          <a:ext cx="5782410" cy="4552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3808151529"/>
              </p:ext>
            </p:extLst>
          </p:nvPr>
        </p:nvGraphicFramePr>
        <p:xfrm>
          <a:off x="272988" y="979271"/>
          <a:ext cx="6003252" cy="44763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Shape 233"/>
          <p:cNvSpPr/>
          <p:nvPr/>
        </p:nvSpPr>
        <p:spPr>
          <a:xfrm flipV="1">
            <a:off x="323848" y="753979"/>
            <a:ext cx="7873668" cy="15760"/>
          </a:xfrm>
          <a:prstGeom prst="line">
            <a:avLst/>
          </a:prstGeom>
          <a:ln w="60325" cap="rnd">
            <a:solidFill>
              <a:srgbClr val="C0504D"/>
            </a:solidFill>
            <a:prstDash val="sysDot"/>
          </a:ln>
        </p:spPr>
        <p:txBody>
          <a:bodyPr lIns="32145" tIns="32145" rIns="32145" bIns="32145"/>
          <a:lstStyle/>
          <a:p>
            <a:endParaRPr sz="1266"/>
          </a:p>
        </p:txBody>
      </p:sp>
      <p:sp>
        <p:nvSpPr>
          <p:cNvPr id="3" name="TextBox 2"/>
          <p:cNvSpPr txBox="1"/>
          <p:nvPr/>
        </p:nvSpPr>
        <p:spPr>
          <a:xfrm>
            <a:off x="272988" y="5820052"/>
            <a:ext cx="11663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*Unknown in Gender and Age is because of insufficient data during Citibank’s event (Volunteer Corporate).</a:t>
            </a:r>
          </a:p>
        </p:txBody>
      </p:sp>
    </p:spTree>
    <p:extLst>
      <p:ext uri="{BB962C8B-B14F-4D97-AF65-F5344CB8AC3E}">
        <p14:creationId xmlns:p14="http://schemas.microsoft.com/office/powerpoint/2010/main" val="2427045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48" y="169183"/>
            <a:ext cx="10330543" cy="523149"/>
          </a:xfrm>
        </p:spPr>
        <p:txBody>
          <a:bodyPr>
            <a:normAutofit fontScale="90000"/>
          </a:bodyPr>
          <a:lstStyle/>
          <a:p>
            <a:r>
              <a:rPr lang="en-GB" sz="3600" b="1" dirty="0" smtClean="0"/>
              <a:t>Volunteer Demographics (Cont.)</a:t>
            </a:r>
            <a:endParaRPr lang="en-GB" sz="3600" b="1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323848" y="1086976"/>
            <a:ext cx="10692540" cy="13382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 smtClean="0"/>
              <a:t> </a:t>
            </a:r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3414477987"/>
              </p:ext>
            </p:extLst>
          </p:nvPr>
        </p:nvGraphicFramePr>
        <p:xfrm>
          <a:off x="323848" y="1164383"/>
          <a:ext cx="6128612" cy="46727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Shape 233"/>
          <p:cNvSpPr/>
          <p:nvPr/>
        </p:nvSpPr>
        <p:spPr>
          <a:xfrm flipV="1">
            <a:off x="323848" y="753979"/>
            <a:ext cx="7873668" cy="15760"/>
          </a:xfrm>
          <a:prstGeom prst="line">
            <a:avLst/>
          </a:prstGeom>
          <a:ln w="60325" cap="rnd">
            <a:solidFill>
              <a:srgbClr val="C0504D"/>
            </a:solidFill>
            <a:prstDash val="sysDot"/>
          </a:ln>
        </p:spPr>
        <p:txBody>
          <a:bodyPr lIns="32145" tIns="32145" rIns="32145" bIns="32145"/>
          <a:lstStyle/>
          <a:p>
            <a:endParaRPr sz="1266"/>
          </a:p>
        </p:txBody>
      </p:sp>
    </p:spTree>
    <p:extLst>
      <p:ext uri="{BB962C8B-B14F-4D97-AF65-F5344CB8AC3E}">
        <p14:creationId xmlns:p14="http://schemas.microsoft.com/office/powerpoint/2010/main" val="2168241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23848" y="169183"/>
            <a:ext cx="10330543" cy="5231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b="1" dirty="0" smtClean="0"/>
              <a:t>Length of Volunteering/Interning Period</a:t>
            </a:r>
            <a:endParaRPr lang="en-GB" sz="3600" b="1" dirty="0"/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4097260399"/>
              </p:ext>
            </p:extLst>
          </p:nvPr>
        </p:nvGraphicFramePr>
        <p:xfrm>
          <a:off x="669471" y="1796142"/>
          <a:ext cx="10271034" cy="4162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Shape 233"/>
          <p:cNvSpPr/>
          <p:nvPr/>
        </p:nvSpPr>
        <p:spPr>
          <a:xfrm flipV="1">
            <a:off x="323848" y="753979"/>
            <a:ext cx="7873668" cy="15760"/>
          </a:xfrm>
          <a:prstGeom prst="line">
            <a:avLst/>
          </a:prstGeom>
          <a:ln w="60325" cap="rnd">
            <a:solidFill>
              <a:srgbClr val="C0504D"/>
            </a:solidFill>
            <a:prstDash val="sysDot"/>
          </a:ln>
        </p:spPr>
        <p:txBody>
          <a:bodyPr lIns="32145" tIns="32145" rIns="32145" bIns="32145"/>
          <a:lstStyle/>
          <a:p>
            <a:endParaRPr sz="1266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424905" y="943236"/>
            <a:ext cx="10515600" cy="11135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 smtClean="0"/>
              <a:t>The volunteering period of our volunteers and interns vary from person to person. Below is a graph detailing the length of volunteering period for all 264 volunteers we have this year.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24782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4905" y="943236"/>
            <a:ext cx="10515600" cy="11135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 smtClean="0"/>
              <a:t>As of this year, we had several individuals from outside of Indonesia who wanted to help YCAB, as an intern or as a volunteer.</a:t>
            </a:r>
            <a:endParaRPr lang="en-GB" sz="20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23848" y="169183"/>
            <a:ext cx="10330543" cy="5231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b="1" dirty="0" smtClean="0"/>
              <a:t>International </a:t>
            </a:r>
            <a:r>
              <a:rPr lang="en-GB" sz="3600" b="1" dirty="0"/>
              <a:t>V</a:t>
            </a:r>
            <a:r>
              <a:rPr lang="en-GB" sz="3600" b="1" dirty="0" smtClean="0"/>
              <a:t>olunteers and Interns</a:t>
            </a:r>
            <a:endParaRPr lang="en-GB" sz="36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026646" y="2962404"/>
            <a:ext cx="212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  <a:latin typeface="+mj-lt"/>
              </a:rPr>
              <a:t>1</a:t>
            </a:r>
            <a:endParaRPr lang="en-GB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26646" y="3938368"/>
            <a:ext cx="212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  <a:latin typeface="+mj-lt"/>
              </a:rPr>
              <a:t>1</a:t>
            </a:r>
            <a:endParaRPr lang="en-GB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975920" y="4942115"/>
            <a:ext cx="212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  <a:latin typeface="+mj-lt"/>
              </a:rPr>
              <a:t>7</a:t>
            </a:r>
            <a:endParaRPr lang="en-GB" sz="12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14" y="1797260"/>
            <a:ext cx="10515600" cy="428221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12132" y="4305941"/>
            <a:ext cx="1055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C00000"/>
                </a:solidFill>
              </a:rPr>
              <a:t>USA (8)</a:t>
            </a:r>
            <a:endParaRPr lang="en-GB" b="1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126434" y="3228396"/>
            <a:ext cx="1055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C00000"/>
                </a:solidFill>
              </a:rPr>
              <a:t>Japan (1)</a:t>
            </a:r>
            <a:endParaRPr lang="en-GB" b="1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950274" y="3981743"/>
            <a:ext cx="1592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C00000"/>
                </a:solidFill>
              </a:rPr>
              <a:t>Singapore (1)</a:t>
            </a:r>
            <a:endParaRPr lang="en-GB" b="1" dirty="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124364" y="2487159"/>
            <a:ext cx="16812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C00000"/>
                </a:solidFill>
              </a:rPr>
              <a:t>Germany (2)</a:t>
            </a:r>
            <a:endParaRPr lang="en-GB" b="1" dirty="0">
              <a:solidFill>
                <a:srgbClr val="C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149251" y="4779223"/>
            <a:ext cx="16812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C00000"/>
                </a:solidFill>
              </a:rPr>
              <a:t>India (5)</a:t>
            </a:r>
            <a:endParaRPr lang="en-GB" b="1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216293" y="5281856"/>
            <a:ext cx="16812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C00000"/>
                </a:solidFill>
              </a:rPr>
              <a:t>Australia (3)</a:t>
            </a:r>
            <a:endParaRPr lang="en-GB" b="1" dirty="0">
              <a:solidFill>
                <a:srgbClr val="C00000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2026646" y="3948465"/>
            <a:ext cx="614226" cy="41829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9056927" y="4871469"/>
            <a:ext cx="614226" cy="41829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7707497" y="4305941"/>
            <a:ext cx="196270" cy="47328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8830519" y="4157610"/>
            <a:ext cx="1067043" cy="217439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9590448" y="3638783"/>
            <a:ext cx="829902" cy="299684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6286500" y="2881163"/>
            <a:ext cx="344991" cy="83151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6" name="Shape 233"/>
          <p:cNvSpPr/>
          <p:nvPr/>
        </p:nvSpPr>
        <p:spPr>
          <a:xfrm flipV="1">
            <a:off x="323848" y="753979"/>
            <a:ext cx="7873668" cy="15760"/>
          </a:xfrm>
          <a:prstGeom prst="line">
            <a:avLst/>
          </a:prstGeom>
          <a:ln w="60325" cap="rnd">
            <a:solidFill>
              <a:srgbClr val="C0504D"/>
            </a:solidFill>
            <a:prstDash val="sysDot"/>
          </a:ln>
        </p:spPr>
        <p:txBody>
          <a:bodyPr lIns="32145" tIns="32145" rIns="32145" bIns="32145"/>
          <a:lstStyle/>
          <a:p>
            <a:endParaRPr sz="1266"/>
          </a:p>
        </p:txBody>
      </p:sp>
    </p:spTree>
    <p:extLst>
      <p:ext uri="{BB962C8B-B14F-4D97-AF65-F5344CB8AC3E}">
        <p14:creationId xmlns:p14="http://schemas.microsoft.com/office/powerpoint/2010/main" val="3519729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14" y="937117"/>
            <a:ext cx="10515600" cy="8522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 smtClean="0"/>
              <a:t>Below is a list of international universities where we get most of our interns and volunteers (Excluding high schools). </a:t>
            </a:r>
            <a:endParaRPr lang="en-GB" sz="20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23848" y="169183"/>
            <a:ext cx="10330543" cy="5231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b="1" dirty="0" smtClean="0"/>
              <a:t>Education of </a:t>
            </a:r>
            <a:r>
              <a:rPr lang="en-GB" sz="3600" b="1" dirty="0"/>
              <a:t>V</a:t>
            </a:r>
            <a:r>
              <a:rPr lang="en-GB" sz="3600" b="1" dirty="0" smtClean="0"/>
              <a:t>olunteers and Interns</a:t>
            </a:r>
            <a:endParaRPr lang="en-GB" sz="36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026646" y="2962404"/>
            <a:ext cx="212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  <a:latin typeface="+mj-lt"/>
              </a:rPr>
              <a:t>1</a:t>
            </a:r>
            <a:endParaRPr lang="en-GB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26646" y="3938368"/>
            <a:ext cx="212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  <a:latin typeface="+mj-lt"/>
              </a:rPr>
              <a:t>1</a:t>
            </a:r>
            <a:endParaRPr lang="en-GB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40088" y="4942115"/>
            <a:ext cx="212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  <a:latin typeface="+mj-lt"/>
              </a:rPr>
              <a:t>7</a:t>
            </a:r>
            <a:endParaRPr lang="en-GB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09623" y="1910637"/>
            <a:ext cx="666093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AUSTRALIA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UNSW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University of Canberra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University of Melbourne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University of Technology </a:t>
            </a:r>
            <a:r>
              <a:rPr lang="en-GB" dirty="0" smtClean="0"/>
              <a:t>Sydney</a:t>
            </a:r>
          </a:p>
          <a:p>
            <a:r>
              <a:rPr lang="en-GB" b="1" dirty="0" smtClean="0"/>
              <a:t>INDIA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/>
              <a:t>Anhalth</a:t>
            </a:r>
            <a:r>
              <a:rPr lang="en-GB" dirty="0"/>
              <a:t> University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/>
              <a:t>Birsa</a:t>
            </a:r>
            <a:r>
              <a:rPr lang="en-GB" dirty="0"/>
              <a:t> Institute of Technology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Institute of Business Administration, Karachi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/>
              <a:t>Mukesh</a:t>
            </a:r>
            <a:r>
              <a:rPr lang="en-GB" dirty="0"/>
              <a:t> Patel School of </a:t>
            </a:r>
            <a:r>
              <a:rPr lang="en-GB" dirty="0" smtClean="0"/>
              <a:t>Technology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Lovely Professional University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Vellore Institute of </a:t>
            </a:r>
            <a:r>
              <a:rPr lang="en-GB" dirty="0" smtClean="0"/>
              <a:t>Technology</a:t>
            </a:r>
          </a:p>
          <a:p>
            <a:r>
              <a:rPr lang="en-GB" b="1" dirty="0" smtClean="0"/>
              <a:t>JAPAN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University of </a:t>
            </a:r>
            <a:r>
              <a:rPr lang="en-GB" dirty="0" smtClean="0"/>
              <a:t>Tokyo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34647" y="1775356"/>
            <a:ext cx="666093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LONDON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London School of Economics &amp; Political Science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University of </a:t>
            </a:r>
            <a:r>
              <a:rPr lang="en-GB" dirty="0" smtClean="0"/>
              <a:t>Warwick</a:t>
            </a:r>
          </a:p>
          <a:p>
            <a:r>
              <a:rPr lang="en-GB" b="1" dirty="0" smtClean="0"/>
              <a:t>SINGAPORE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Singapore Institute </a:t>
            </a:r>
            <a:r>
              <a:rPr lang="en-GB" dirty="0" smtClean="0"/>
              <a:t>Management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YALE </a:t>
            </a:r>
            <a:r>
              <a:rPr lang="en-GB" dirty="0" smtClean="0"/>
              <a:t>– NUS</a:t>
            </a:r>
          </a:p>
          <a:p>
            <a:r>
              <a:rPr lang="en-GB" b="1" dirty="0" smtClean="0"/>
              <a:t>USA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Art Institute of Seattle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Babson University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/>
              <a:t>Biola</a:t>
            </a:r>
            <a:r>
              <a:rPr lang="en-GB" dirty="0"/>
              <a:t> University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Dartmouth University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Harvard Business School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UC </a:t>
            </a:r>
            <a:r>
              <a:rPr lang="en-GB" dirty="0"/>
              <a:t>Berkeley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UCLA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University </a:t>
            </a:r>
            <a:r>
              <a:rPr lang="en-GB" dirty="0"/>
              <a:t>of Pennsylvania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University of South California</a:t>
            </a:r>
          </a:p>
          <a:p>
            <a:endParaRPr lang="en-GB" dirty="0"/>
          </a:p>
        </p:txBody>
      </p:sp>
      <p:sp>
        <p:nvSpPr>
          <p:cNvPr id="23" name="Shape 233"/>
          <p:cNvSpPr/>
          <p:nvPr/>
        </p:nvSpPr>
        <p:spPr>
          <a:xfrm flipV="1">
            <a:off x="323848" y="753979"/>
            <a:ext cx="7873668" cy="15760"/>
          </a:xfrm>
          <a:prstGeom prst="line">
            <a:avLst/>
          </a:prstGeom>
          <a:ln w="60325" cap="rnd">
            <a:solidFill>
              <a:srgbClr val="C0504D"/>
            </a:solidFill>
            <a:prstDash val="sysDot"/>
          </a:ln>
        </p:spPr>
        <p:txBody>
          <a:bodyPr lIns="32145" tIns="32145" rIns="32145" bIns="32145"/>
          <a:lstStyle/>
          <a:p>
            <a:endParaRPr sz="1266"/>
          </a:p>
        </p:txBody>
      </p:sp>
    </p:spTree>
    <p:extLst>
      <p:ext uri="{BB962C8B-B14F-4D97-AF65-F5344CB8AC3E}">
        <p14:creationId xmlns:p14="http://schemas.microsoft.com/office/powerpoint/2010/main" val="408958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14" y="937117"/>
            <a:ext cx="10515600" cy="8522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 smtClean="0"/>
              <a:t>Below is a list of well known local universities where we get most of our interns and volunteers (Excluding high schools). </a:t>
            </a:r>
            <a:endParaRPr lang="en-GB" sz="20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23848" y="169183"/>
            <a:ext cx="10330543" cy="5231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 b="1" dirty="0" smtClean="0"/>
              <a:t>Education of </a:t>
            </a:r>
            <a:r>
              <a:rPr lang="en-GB" sz="3600" b="1" dirty="0"/>
              <a:t>V</a:t>
            </a:r>
            <a:r>
              <a:rPr lang="en-GB" sz="3600" b="1" dirty="0" smtClean="0"/>
              <a:t>olunteers and Interns</a:t>
            </a:r>
            <a:endParaRPr lang="en-GB" sz="36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026646" y="2962404"/>
            <a:ext cx="212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  <a:latin typeface="+mj-lt"/>
              </a:rPr>
              <a:t>1</a:t>
            </a:r>
            <a:endParaRPr lang="en-GB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26646" y="3938368"/>
            <a:ext cx="212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  <a:latin typeface="+mj-lt"/>
              </a:rPr>
              <a:t>1</a:t>
            </a:r>
            <a:endParaRPr lang="en-GB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40088" y="4942115"/>
            <a:ext cx="2122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  <a:latin typeface="+mj-lt"/>
              </a:rPr>
              <a:t>7</a:t>
            </a:r>
            <a:endParaRPr lang="en-GB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1062" y="2110644"/>
            <a:ext cx="3753668" cy="3785652"/>
          </a:xfrm>
          <a:prstGeom prst="rect">
            <a:avLst/>
          </a:prstGeom>
          <a:noFill/>
        </p:spPr>
        <p:txBody>
          <a:bodyPr wrap="square" numCol="1" rtlCol="0" anchor="ctr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err="1" smtClean="0"/>
              <a:t>Universitas</a:t>
            </a:r>
            <a:r>
              <a:rPr lang="en-GB" sz="2000" dirty="0" smtClean="0"/>
              <a:t> Bina Nusantara</a:t>
            </a:r>
            <a:endParaRPr lang="en-GB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err="1" smtClean="0"/>
              <a:t>Institut</a:t>
            </a:r>
            <a:r>
              <a:rPr lang="en-GB" sz="2000" dirty="0" smtClean="0"/>
              <a:t> </a:t>
            </a:r>
            <a:r>
              <a:rPr lang="en-GB" sz="2000" dirty="0" err="1" smtClean="0"/>
              <a:t>Teknologi</a:t>
            </a:r>
            <a:r>
              <a:rPr lang="en-GB" sz="2000" dirty="0" smtClean="0"/>
              <a:t> Bandung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London School of Public Relations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President </a:t>
            </a:r>
            <a:r>
              <a:rPr lang="en-GB" sz="2000" dirty="0" smtClean="0"/>
              <a:t>University</a:t>
            </a:r>
            <a:endParaRPr lang="en-GB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err="1" smtClean="0"/>
              <a:t>Universitas</a:t>
            </a:r>
            <a:r>
              <a:rPr lang="en-GB" sz="2000" dirty="0" smtClean="0"/>
              <a:t> </a:t>
            </a:r>
            <a:r>
              <a:rPr lang="en-GB" sz="2000" dirty="0"/>
              <a:t>Gajah </a:t>
            </a:r>
            <a:r>
              <a:rPr lang="en-GB" sz="2000" dirty="0" err="1"/>
              <a:t>Mada</a:t>
            </a:r>
            <a:endParaRPr lang="en-GB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err="1" smtClean="0"/>
              <a:t>Universitas</a:t>
            </a:r>
            <a:r>
              <a:rPr lang="en-GB" sz="2000" dirty="0" smtClean="0"/>
              <a:t> </a:t>
            </a:r>
            <a:r>
              <a:rPr lang="en-GB" sz="2000" dirty="0"/>
              <a:t>Multimedia Nusantara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err="1"/>
              <a:t>Universitas</a:t>
            </a:r>
            <a:r>
              <a:rPr lang="en-GB" sz="2000" dirty="0"/>
              <a:t> </a:t>
            </a:r>
            <a:r>
              <a:rPr lang="en-GB" sz="2000" dirty="0" err="1"/>
              <a:t>Atma</a:t>
            </a:r>
            <a:r>
              <a:rPr lang="en-GB" sz="2000" dirty="0"/>
              <a:t> </a:t>
            </a:r>
            <a:r>
              <a:rPr lang="en-GB" sz="2000" dirty="0" smtClean="0"/>
              <a:t>Jaya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err="1"/>
              <a:t>Universitas</a:t>
            </a:r>
            <a:r>
              <a:rPr lang="en-GB" sz="2000" dirty="0"/>
              <a:t> </a:t>
            </a:r>
            <a:r>
              <a:rPr lang="en-GB" sz="2000" dirty="0" err="1"/>
              <a:t>Atma</a:t>
            </a:r>
            <a:r>
              <a:rPr lang="en-GB" sz="2000" dirty="0"/>
              <a:t> Jaya Yogyakarta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6362517" y="2162400"/>
            <a:ext cx="486247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err="1"/>
              <a:t>Universitas</a:t>
            </a:r>
            <a:r>
              <a:rPr lang="en-GB" sz="2000" dirty="0"/>
              <a:t> </a:t>
            </a:r>
            <a:r>
              <a:rPr lang="en-GB" sz="2000" dirty="0" err="1"/>
              <a:t>Brawijaya</a:t>
            </a:r>
            <a:endParaRPr lang="en-GB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err="1" smtClean="0"/>
              <a:t>Universitas</a:t>
            </a:r>
            <a:r>
              <a:rPr lang="en-GB" sz="2000" dirty="0" smtClean="0"/>
              <a:t> </a:t>
            </a:r>
            <a:r>
              <a:rPr lang="en-GB" sz="2000" dirty="0" err="1"/>
              <a:t>Esa</a:t>
            </a:r>
            <a:r>
              <a:rPr lang="en-GB" sz="2000" dirty="0"/>
              <a:t> </a:t>
            </a:r>
            <a:r>
              <a:rPr lang="en-GB" sz="2000" dirty="0" err="1"/>
              <a:t>Unggul</a:t>
            </a:r>
            <a:endParaRPr lang="en-GB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err="1"/>
              <a:t>Universitas</a:t>
            </a:r>
            <a:r>
              <a:rPr lang="en-GB" sz="2000" dirty="0"/>
              <a:t> </a:t>
            </a:r>
            <a:r>
              <a:rPr lang="en-GB" sz="2000" dirty="0" err="1"/>
              <a:t>Gunadarma</a:t>
            </a:r>
            <a:endParaRPr lang="en-GB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err="1"/>
              <a:t>Universitas</a:t>
            </a:r>
            <a:r>
              <a:rPr lang="en-GB" sz="2000" dirty="0"/>
              <a:t> Indonesia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err="1"/>
              <a:t>Universitas</a:t>
            </a:r>
            <a:r>
              <a:rPr lang="en-GB" sz="2000" dirty="0"/>
              <a:t> </a:t>
            </a:r>
            <a:r>
              <a:rPr lang="en-GB" sz="2000" dirty="0" err="1"/>
              <a:t>Mercu</a:t>
            </a:r>
            <a:r>
              <a:rPr lang="en-GB" sz="2000" dirty="0"/>
              <a:t> </a:t>
            </a:r>
            <a:r>
              <a:rPr lang="en-GB" sz="2000" dirty="0" err="1"/>
              <a:t>Buana</a:t>
            </a:r>
            <a:endParaRPr lang="en-GB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err="1"/>
              <a:t>Universitas</a:t>
            </a:r>
            <a:r>
              <a:rPr lang="en-GB" sz="2000" dirty="0"/>
              <a:t> </a:t>
            </a:r>
            <a:r>
              <a:rPr lang="en-GB" sz="2000" dirty="0" err="1"/>
              <a:t>Negeri</a:t>
            </a:r>
            <a:r>
              <a:rPr lang="en-GB" sz="2000" dirty="0"/>
              <a:t> Jakarta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err="1"/>
              <a:t>Universitas</a:t>
            </a:r>
            <a:r>
              <a:rPr lang="en-GB" sz="2000" dirty="0"/>
              <a:t> </a:t>
            </a:r>
            <a:r>
              <a:rPr lang="en-GB" sz="2000" dirty="0" err="1"/>
              <a:t>Padjadjaran</a:t>
            </a:r>
            <a:endParaRPr lang="en-GB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err="1"/>
              <a:t>Universitas</a:t>
            </a:r>
            <a:r>
              <a:rPr lang="en-GB" sz="2000" dirty="0"/>
              <a:t> </a:t>
            </a:r>
            <a:r>
              <a:rPr lang="en-GB" sz="2000" dirty="0" err="1"/>
              <a:t>Pelita</a:t>
            </a:r>
            <a:r>
              <a:rPr lang="en-GB" sz="2000" dirty="0"/>
              <a:t> </a:t>
            </a:r>
            <a:r>
              <a:rPr lang="en-GB" sz="2000" dirty="0" err="1"/>
              <a:t>Harapan</a:t>
            </a:r>
            <a:endParaRPr lang="en-GB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err="1"/>
              <a:t>Universitas</a:t>
            </a:r>
            <a:r>
              <a:rPr lang="en-GB" sz="2000" dirty="0"/>
              <a:t> </a:t>
            </a:r>
            <a:r>
              <a:rPr lang="en-GB" sz="2000" dirty="0" err="1"/>
              <a:t>Tarumanegara</a:t>
            </a:r>
            <a:endParaRPr lang="en-GB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err="1"/>
              <a:t>Universitas</a:t>
            </a:r>
            <a:r>
              <a:rPr lang="en-GB" sz="2000" dirty="0"/>
              <a:t> Telkom</a:t>
            </a:r>
          </a:p>
        </p:txBody>
      </p:sp>
      <p:sp>
        <p:nvSpPr>
          <p:cNvPr id="20" name="Shape 233"/>
          <p:cNvSpPr/>
          <p:nvPr/>
        </p:nvSpPr>
        <p:spPr>
          <a:xfrm flipV="1">
            <a:off x="323848" y="753979"/>
            <a:ext cx="7873668" cy="15760"/>
          </a:xfrm>
          <a:prstGeom prst="line">
            <a:avLst/>
          </a:prstGeom>
          <a:ln w="60325" cap="rnd">
            <a:solidFill>
              <a:srgbClr val="C0504D"/>
            </a:solidFill>
            <a:prstDash val="sysDot"/>
          </a:ln>
        </p:spPr>
        <p:txBody>
          <a:bodyPr lIns="32145" tIns="32145" rIns="32145" bIns="32145"/>
          <a:lstStyle/>
          <a:p>
            <a:endParaRPr sz="1266"/>
          </a:p>
        </p:txBody>
      </p:sp>
    </p:spTree>
    <p:extLst>
      <p:ext uri="{BB962C8B-B14F-4D97-AF65-F5344CB8AC3E}">
        <p14:creationId xmlns:p14="http://schemas.microsoft.com/office/powerpoint/2010/main" val="541759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3627</TotalTime>
  <Words>1034</Words>
  <Application>Microsoft Macintosh PowerPoint</Application>
  <PresentationFormat>Widescreen</PresentationFormat>
  <Paragraphs>263</Paragraphs>
  <Slides>15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Volunteer Applications</vt:lpstr>
      <vt:lpstr>Volunteer Demographics</vt:lpstr>
      <vt:lpstr>Volunteer Demographics (Cont.)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Volunteer and Intern Requests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Master</dc:creator>
  <cp:lastModifiedBy>fransnico@gmail.com</cp:lastModifiedBy>
  <cp:revision>126</cp:revision>
  <dcterms:created xsi:type="dcterms:W3CDTF">2018-01-17T03:22:18Z</dcterms:created>
  <dcterms:modified xsi:type="dcterms:W3CDTF">2019-01-13T17:56:08Z</dcterms:modified>
</cp:coreProperties>
</file>